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6" r:id="rId2"/>
    <p:sldId id="298" r:id="rId3"/>
    <p:sldId id="299" r:id="rId4"/>
    <p:sldId id="300" r:id="rId5"/>
    <p:sldId id="301" r:id="rId6"/>
    <p:sldId id="259" r:id="rId7"/>
    <p:sldId id="302" r:id="rId8"/>
    <p:sldId id="303" r:id="rId9"/>
    <p:sldId id="304" r:id="rId10"/>
    <p:sldId id="305" r:id="rId11"/>
    <p:sldId id="292" r:id="rId12"/>
    <p:sldId id="271" r:id="rId13"/>
    <p:sldId id="258" r:id="rId14"/>
    <p:sldId id="286" r:id="rId15"/>
    <p:sldId id="294" r:id="rId16"/>
    <p:sldId id="267" r:id="rId17"/>
    <p:sldId id="295" r:id="rId18"/>
    <p:sldId id="285" r:id="rId19"/>
    <p:sldId id="282" r:id="rId20"/>
    <p:sldId id="288" r:id="rId21"/>
    <p:sldId id="289" r:id="rId22"/>
  </p:sldIdLst>
  <p:sldSz cx="9144000" cy="6858000" type="screen4x3"/>
  <p:notesSz cx="6775450" cy="9906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BCEF"/>
    <a:srgbClr val="969696"/>
    <a:srgbClr val="FAA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4" autoAdjust="0"/>
    <p:restoredTop sz="94660"/>
  </p:normalViewPr>
  <p:slideViewPr>
    <p:cSldViewPr>
      <p:cViewPr>
        <p:scale>
          <a:sx n="60" d="100"/>
          <a:sy n="60" d="100"/>
        </p:scale>
        <p:origin x="-1148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602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7854" y="0"/>
            <a:ext cx="293602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8981"/>
            <a:ext cx="293602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7854" y="9408981"/>
            <a:ext cx="293602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200">
                <a:cs typeface="+mn-cs"/>
              </a:defRPr>
            </a:lvl1pPr>
          </a:lstStyle>
          <a:p>
            <a:pPr>
              <a:defRPr/>
            </a:pPr>
            <a:fld id="{0108063A-49D3-4F5F-A658-F83722F09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88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40163" y="0"/>
            <a:ext cx="2935287" cy="4953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35287" cy="4953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48768A0-AAE6-4942-A97B-467B42E682AB}" type="datetimeFigureOut">
              <a:rPr lang="fa-IR" smtClean="0"/>
              <a:t>12/05/1438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7863" y="4705350"/>
            <a:ext cx="5419725" cy="44577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40163" y="9409113"/>
            <a:ext cx="2935287" cy="4953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9409113"/>
            <a:ext cx="2935287" cy="4953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839EC1B-5597-4DA8-9D07-2D7558A486C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13391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7C7A7-EBDC-41A1-87F8-BFC0A3CAF8DE}" type="slidenum">
              <a:rPr lang="fa-IR" smtClean="0"/>
              <a:pPr/>
              <a:t>2</a:t>
            </a:fld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7C7A7-EBDC-41A1-87F8-BFC0A3CAF8DE}" type="slidenum">
              <a:rPr lang="fa-IR" smtClean="0"/>
              <a:pPr/>
              <a:t>3</a:t>
            </a:fld>
            <a:endParaRPr 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7C7A7-EBDC-41A1-87F8-BFC0A3CAF8DE}" type="slidenum">
              <a:rPr lang="fa-IR" smtClean="0"/>
              <a:pPr/>
              <a:t>4</a:t>
            </a:fld>
            <a:endParaRPr lang="fa-I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7C7A7-EBDC-41A1-87F8-BFC0A3CAF8DE}" type="slidenum">
              <a:rPr lang="fa-IR" smtClean="0"/>
              <a:pPr/>
              <a:t>5</a:t>
            </a:fld>
            <a:endParaRPr lang="fa-I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7C7A7-EBDC-41A1-87F8-BFC0A3CAF8DE}" type="slidenum">
              <a:rPr lang="fa-IR" smtClean="0"/>
              <a:pPr/>
              <a:t>7</a:t>
            </a:fld>
            <a:endParaRPr lang="fa-I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7C7A7-EBDC-41A1-87F8-BFC0A3CAF8DE}" type="slidenum">
              <a:rPr lang="fa-IR" smtClean="0"/>
              <a:pPr/>
              <a:t>8</a:t>
            </a:fld>
            <a:endParaRPr lang="fa-I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7C7A7-EBDC-41A1-87F8-BFC0A3CAF8DE}" type="slidenum">
              <a:rPr lang="fa-IR" smtClean="0"/>
              <a:pPr/>
              <a:t>10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0" y="6245225"/>
            <a:ext cx="9144000" cy="612775"/>
            <a:chOff x="0" y="3934"/>
            <a:chExt cx="5760" cy="386"/>
          </a:xfrm>
        </p:grpSpPr>
        <p:sp>
          <p:nvSpPr>
            <p:cNvPr id="5" name="Rectangle 55"/>
            <p:cNvSpPr>
              <a:spLocks noChangeArrowheads="1"/>
            </p:cNvSpPr>
            <p:nvPr userDrawn="1"/>
          </p:nvSpPr>
          <p:spPr bwMode="gray">
            <a:xfrm>
              <a:off x="0" y="4064"/>
              <a:ext cx="5760" cy="2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/>
              <a:endParaRPr lang="fa-IR"/>
            </a:p>
          </p:txBody>
        </p:sp>
        <p:sp>
          <p:nvSpPr>
            <p:cNvPr id="6" name="Freeform 56"/>
            <p:cNvSpPr>
              <a:spLocks/>
            </p:cNvSpPr>
            <p:nvPr userDrawn="1"/>
          </p:nvSpPr>
          <p:spPr bwMode="gray">
            <a:xfrm>
              <a:off x="4425" y="3934"/>
              <a:ext cx="1335" cy="194"/>
            </a:xfrm>
            <a:custGeom>
              <a:avLst/>
              <a:gdLst>
                <a:gd name="T0" fmla="*/ 0 w 1335"/>
                <a:gd name="T1" fmla="*/ 137 h 194"/>
                <a:gd name="T2" fmla="*/ 229 w 1335"/>
                <a:gd name="T3" fmla="*/ 0 h 194"/>
                <a:gd name="T4" fmla="*/ 1335 w 1335"/>
                <a:gd name="T5" fmla="*/ 2 h 194"/>
                <a:gd name="T6" fmla="*/ 1335 w 1335"/>
                <a:gd name="T7" fmla="*/ 194 h 194"/>
                <a:gd name="T8" fmla="*/ 87 w 1335"/>
                <a:gd name="T9" fmla="*/ 194 h 194"/>
                <a:gd name="T10" fmla="*/ 0 w 1335"/>
                <a:gd name="T11" fmla="*/ 137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35" h="194">
                  <a:moveTo>
                    <a:pt x="0" y="137"/>
                  </a:moveTo>
                  <a:lnTo>
                    <a:pt x="229" y="0"/>
                  </a:lnTo>
                  <a:lnTo>
                    <a:pt x="1335" y="2"/>
                  </a:lnTo>
                  <a:lnTo>
                    <a:pt x="1335" y="194"/>
                  </a:lnTo>
                  <a:lnTo>
                    <a:pt x="87" y="194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gray">
          <a:xfrm>
            <a:off x="304800" y="471488"/>
            <a:ext cx="13843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-US" sz="2800" b="1" i="1">
                <a:solidFill>
                  <a:schemeClr val="accent1"/>
                </a:solidFill>
              </a:rPr>
              <a:t>LOGO</a:t>
            </a:r>
          </a:p>
        </p:txBody>
      </p:sp>
      <p:sp>
        <p:nvSpPr>
          <p:cNvPr id="8" name="Text Box 53"/>
          <p:cNvSpPr txBox="1">
            <a:spLocks noChangeArrowheads="1"/>
          </p:cNvSpPr>
          <p:nvPr/>
        </p:nvSpPr>
        <p:spPr bwMode="gray">
          <a:xfrm>
            <a:off x="1676400" y="1905000"/>
            <a:ext cx="327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en-US" sz="1600" b="1"/>
              <a:t>“ Add your company slogan ”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638800"/>
            <a:ext cx="6705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 b="1">
                <a:solidFill>
                  <a:schemeClr val="folHlink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953000"/>
            <a:ext cx="7391400" cy="7620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867400" y="6477000"/>
            <a:ext cx="2895600" cy="244475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4290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B5FEB-1A25-4C91-AB78-7A4935338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2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76685-5779-484D-A283-F56AF8F3C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1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03238"/>
            <a:ext cx="20574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3238"/>
            <a:ext cx="60198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697B2-DB9B-4231-BFF0-85BD2FDAE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90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3238"/>
            <a:ext cx="7848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fa-I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D2721-D456-42F3-B4EA-148435DDE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5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84179-04F0-496A-AF59-FDCDC7F30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05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454E6-63F5-410E-8992-3BF73A72A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96F2B-9580-435F-96E0-292DA1C17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75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65A05-BD7F-4B61-9FA3-2E9FEF1AB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8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5D9B3-5B82-4C58-997D-750744C90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44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0CA15-615C-4FC7-8581-AF4A9B84C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4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61199-8F22-46E0-B87F-B4A6541EC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79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560B8-FCB3-487B-8480-8442956CE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5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89"/>
          <p:cNvGrpSpPr>
            <a:grpSpLocks/>
          </p:cNvGrpSpPr>
          <p:nvPr/>
        </p:nvGrpSpPr>
        <p:grpSpPr bwMode="auto">
          <a:xfrm>
            <a:off x="0" y="6400800"/>
            <a:ext cx="9144000" cy="457200"/>
            <a:chOff x="0" y="4032"/>
            <a:chExt cx="5760" cy="288"/>
          </a:xfrm>
        </p:grpSpPr>
        <p:sp>
          <p:nvSpPr>
            <p:cNvPr id="1033" name="Rectangle 86"/>
            <p:cNvSpPr>
              <a:spLocks noChangeArrowheads="1"/>
            </p:cNvSpPr>
            <p:nvPr userDrawn="1"/>
          </p:nvSpPr>
          <p:spPr bwMode="gray">
            <a:xfrm>
              <a:off x="0" y="4128"/>
              <a:ext cx="5760" cy="19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/>
              <a:endParaRPr lang="fa-IR"/>
            </a:p>
          </p:txBody>
        </p:sp>
        <p:sp>
          <p:nvSpPr>
            <p:cNvPr id="1034" name="Freeform 88"/>
            <p:cNvSpPr>
              <a:spLocks/>
            </p:cNvSpPr>
            <p:nvPr userDrawn="1"/>
          </p:nvSpPr>
          <p:spPr bwMode="gray">
            <a:xfrm>
              <a:off x="4224" y="4032"/>
              <a:ext cx="1536" cy="144"/>
            </a:xfrm>
            <a:custGeom>
              <a:avLst/>
              <a:gdLst>
                <a:gd name="T0" fmla="*/ 0 w 1536"/>
                <a:gd name="T1" fmla="*/ 96 h 144"/>
                <a:gd name="T2" fmla="*/ 144 w 1536"/>
                <a:gd name="T3" fmla="*/ 0 h 144"/>
                <a:gd name="T4" fmla="*/ 1536 w 1536"/>
                <a:gd name="T5" fmla="*/ 0 h 144"/>
                <a:gd name="T6" fmla="*/ 1536 w 1536"/>
                <a:gd name="T7" fmla="*/ 144 h 144"/>
                <a:gd name="T8" fmla="*/ 0 w 1536"/>
                <a:gd name="T9" fmla="*/ 144 h 144"/>
                <a:gd name="T10" fmla="*/ 0 w 1536"/>
                <a:gd name="T11" fmla="*/ 96 h 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6" h="144">
                  <a:moveTo>
                    <a:pt x="0" y="96"/>
                  </a:moveTo>
                  <a:lnTo>
                    <a:pt x="144" y="0"/>
                  </a:lnTo>
                  <a:lnTo>
                    <a:pt x="1536" y="0"/>
                  </a:lnTo>
                  <a:lnTo>
                    <a:pt x="1536" y="144"/>
                  </a:lnTo>
                  <a:lnTo>
                    <a:pt x="0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</p:grpSp>
      <p:graphicFrame>
        <p:nvGraphicFramePr>
          <p:cNvPr id="1027" name="Object 85"/>
          <p:cNvGraphicFramePr>
            <a:graphicFrameLocks noChangeAspect="1"/>
          </p:cNvGraphicFramePr>
          <p:nvPr/>
        </p:nvGraphicFramePr>
        <p:xfrm>
          <a:off x="0" y="228600"/>
          <a:ext cx="914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Image" r:id="rId15" imgW="12977778" imgH="1955556" progId="">
                  <p:embed/>
                </p:oleObj>
              </mc:Choice>
              <mc:Fallback>
                <p:oleObj name="Image" r:id="rId15" imgW="12977778" imgH="1955556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8600"/>
                        <a:ext cx="9144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987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62725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7818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200" b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756025" y="6551613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2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799BD436-2B6C-457A-9705-2BDB89DFF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762000" y="503238"/>
            <a:ext cx="7848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85728"/>
            <a:ext cx="7848600" cy="500066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r>
              <a:rPr lang="fa-IR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/>
            </a:r>
            <a:br>
              <a:rPr lang="fa-IR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</a:br>
            <a:r>
              <a:rPr lang="fa-IR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/>
            </a:r>
            <a:br>
              <a:rPr lang="fa-IR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</a:br>
            <a:r>
              <a:rPr lang="fa-IR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/>
            </a:r>
            <a:br>
              <a:rPr lang="fa-IR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</a:br>
            <a:r>
              <a:rPr lang="fa-IR" sz="8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حلقه صالحین متربیان</a:t>
            </a:r>
            <a:br>
              <a:rPr lang="fa-IR" sz="8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</a:br>
            <a:r>
              <a:rPr lang="fa-IR" sz="4000" dirty="0" smtClean="0">
                <a:ln w="1905"/>
                <a:solidFill>
                  <a:schemeClr val="bg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(راهنمای سرگروه)</a:t>
            </a:r>
            <a:endParaRPr lang="en-US" sz="9600" dirty="0">
              <a:ln w="1905"/>
              <a:solidFill>
                <a:schemeClr val="bg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6805" y="5157192"/>
            <a:ext cx="536557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80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کانون شهید کاویانی</a:t>
            </a:r>
          </a:p>
          <a:p>
            <a:pPr algn="ctr"/>
            <a:r>
              <a:rPr lang="fa-IR" sz="280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سازمان بسیج جامعه پزشکی استان گلستان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417072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8600" cy="563563"/>
          </a:xfrm>
        </p:spPr>
        <p:txBody>
          <a:bodyPr/>
          <a:lstStyle/>
          <a:p>
            <a:pPr algn="ctr"/>
            <a:r>
              <a:rPr lang="fa-IR" sz="3200" dirty="0" smtClean="0">
                <a:cs typeface="B Vahid" pitchFamily="2" charset="-78"/>
              </a:rPr>
              <a:t>کلیات شجره طیبه صالحین</a:t>
            </a:r>
            <a:endParaRPr lang="en-US" sz="1800" dirty="0">
              <a:cs typeface="B Vahid" pitchFamily="2" charset="-78"/>
            </a:endParaRPr>
          </a:p>
        </p:txBody>
      </p:sp>
      <p:sp>
        <p:nvSpPr>
          <p:cNvPr id="52" name="AutoShape 38"/>
          <p:cNvSpPr>
            <a:spLocks noChangeArrowheads="1"/>
          </p:cNvSpPr>
          <p:nvPr/>
        </p:nvSpPr>
        <p:spPr bwMode="gray">
          <a:xfrm>
            <a:off x="1357313" y="4538663"/>
            <a:ext cx="6545262" cy="50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ارتباط آحاد مردم (بسیج ده ها ملیونی) با بسیج </a:t>
            </a:r>
            <a:endParaRPr lang="en-US" sz="2400" b="1" dirty="0">
              <a:solidFill>
                <a:schemeClr val="tx2"/>
              </a:solidFill>
              <a:cs typeface="B Nazanin" pitchFamily="2" charset="-78"/>
            </a:endParaRPr>
          </a:p>
        </p:txBody>
      </p:sp>
      <p:sp>
        <p:nvSpPr>
          <p:cNvPr id="53" name="AutoShape 39"/>
          <p:cNvSpPr>
            <a:spLocks noChangeArrowheads="1"/>
          </p:cNvSpPr>
          <p:nvPr/>
        </p:nvSpPr>
        <p:spPr bwMode="gray">
          <a:xfrm>
            <a:off x="1395413" y="3895725"/>
            <a:ext cx="6545262" cy="50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انسجام بخشی به برنامه های مختلف بسیج </a:t>
            </a:r>
            <a:endParaRPr lang="en-US" sz="2400" b="1" dirty="0">
              <a:solidFill>
                <a:schemeClr val="tx2"/>
              </a:solidFill>
              <a:cs typeface="B Nazanin" pitchFamily="2" charset="-78"/>
            </a:endParaRPr>
          </a:p>
        </p:txBody>
      </p:sp>
      <p:sp>
        <p:nvSpPr>
          <p:cNvPr id="54" name="AutoShape 40"/>
          <p:cNvSpPr>
            <a:spLocks noChangeArrowheads="1"/>
          </p:cNvSpPr>
          <p:nvPr/>
        </p:nvSpPr>
        <p:spPr bwMode="gray">
          <a:xfrm>
            <a:off x="1363663" y="3252788"/>
            <a:ext cx="6545262" cy="50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ارتقاء سطح معرفتی آحاد بسیج </a:t>
            </a:r>
            <a:endParaRPr lang="en-US" sz="2400" b="1" dirty="0">
              <a:solidFill>
                <a:schemeClr val="tx2"/>
              </a:solidFill>
              <a:cs typeface="B Nazanin" pitchFamily="2" charset="-78"/>
            </a:endParaRPr>
          </a:p>
        </p:txBody>
      </p:sp>
      <p:sp>
        <p:nvSpPr>
          <p:cNvPr id="55" name="AutoShape 41"/>
          <p:cNvSpPr>
            <a:spLocks noChangeArrowheads="1"/>
          </p:cNvSpPr>
          <p:nvPr/>
        </p:nvSpPr>
        <p:spPr bwMode="gray">
          <a:xfrm>
            <a:off x="1363663" y="2609850"/>
            <a:ext cx="6545262" cy="50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افزایش بصیرت سیاسی و قدرت تحلیل مسائل روز </a:t>
            </a:r>
            <a:endParaRPr lang="en-US" sz="2400" b="1" dirty="0">
              <a:solidFill>
                <a:schemeClr val="tx2"/>
              </a:solidFill>
              <a:cs typeface="B Nazanin" pitchFamily="2" charset="-78"/>
            </a:endParaRPr>
          </a:p>
        </p:txBody>
      </p:sp>
      <p:sp>
        <p:nvSpPr>
          <p:cNvPr id="56" name="AutoShape 42"/>
          <p:cNvSpPr>
            <a:spLocks noChangeArrowheads="1"/>
          </p:cNvSpPr>
          <p:nvPr/>
        </p:nvSpPr>
        <p:spPr bwMode="gray">
          <a:xfrm>
            <a:off x="1376363" y="1966913"/>
            <a:ext cx="6545262" cy="50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رشد تربیتی آحاد بسیج</a:t>
            </a:r>
            <a:endParaRPr lang="en-US" sz="2400" b="1" dirty="0">
              <a:solidFill>
                <a:schemeClr val="tx2"/>
              </a:solidFill>
              <a:cs typeface="B Nazanin" pitchFamily="2" charset="-78"/>
            </a:endParaRPr>
          </a:p>
        </p:txBody>
      </p:sp>
      <p:grpSp>
        <p:nvGrpSpPr>
          <p:cNvPr id="95" name="Group 43"/>
          <p:cNvGrpSpPr>
            <a:grpSpLocks/>
          </p:cNvGrpSpPr>
          <p:nvPr/>
        </p:nvGrpSpPr>
        <p:grpSpPr bwMode="auto">
          <a:xfrm>
            <a:off x="7769225" y="2055813"/>
            <a:ext cx="381000" cy="381000"/>
            <a:chOff x="2078" y="1680"/>
            <a:chExt cx="1615" cy="1615"/>
          </a:xfrm>
        </p:grpSpPr>
        <p:sp>
          <p:nvSpPr>
            <p:cNvPr id="96" name="Oval 4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/>
              <a:endParaRPr lang="fa-IR"/>
            </a:p>
          </p:txBody>
        </p:sp>
        <p:sp>
          <p:nvSpPr>
            <p:cNvPr id="97" name="Oval 4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/>
              <a:endParaRPr lang="fa-IR"/>
            </a:p>
          </p:txBody>
        </p:sp>
        <p:sp>
          <p:nvSpPr>
            <p:cNvPr id="98" name="Oval 4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 rtl="0">
                <a:defRPr/>
              </a:pPr>
              <a:endParaRPr lang="fa-IR">
                <a:cs typeface="+mn-cs"/>
              </a:endParaRPr>
            </a:p>
          </p:txBody>
        </p:sp>
        <p:sp>
          <p:nvSpPr>
            <p:cNvPr id="99" name="Oval 4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 rtl="0"/>
              <a:endParaRPr lang="fa-IR"/>
            </a:p>
          </p:txBody>
        </p:sp>
        <p:sp>
          <p:nvSpPr>
            <p:cNvPr id="100" name="Oval 4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 rtl="0">
                <a:defRPr/>
              </a:pPr>
              <a:endParaRPr lang="fa-IR">
                <a:cs typeface="+mn-cs"/>
              </a:endParaRPr>
            </a:p>
          </p:txBody>
        </p:sp>
        <p:sp>
          <p:nvSpPr>
            <p:cNvPr id="101" name="Oval 4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 rtl="0"/>
              <a:endParaRPr lang="fa-IR"/>
            </a:p>
          </p:txBody>
        </p:sp>
      </p:grpSp>
      <p:grpSp>
        <p:nvGrpSpPr>
          <p:cNvPr id="102" name="Group 50"/>
          <p:cNvGrpSpPr>
            <a:grpSpLocks/>
          </p:cNvGrpSpPr>
          <p:nvPr/>
        </p:nvGrpSpPr>
        <p:grpSpPr bwMode="auto">
          <a:xfrm>
            <a:off x="7769225" y="2716213"/>
            <a:ext cx="381000" cy="381000"/>
            <a:chOff x="2078" y="1680"/>
            <a:chExt cx="1615" cy="1615"/>
          </a:xfrm>
        </p:grpSpPr>
        <p:sp>
          <p:nvSpPr>
            <p:cNvPr id="103" name="Oval 5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/>
              <a:endParaRPr lang="fa-IR"/>
            </a:p>
          </p:txBody>
        </p:sp>
        <p:sp>
          <p:nvSpPr>
            <p:cNvPr id="104" name="Oval 5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/>
              <a:endParaRPr lang="fa-IR"/>
            </a:p>
          </p:txBody>
        </p:sp>
        <p:sp>
          <p:nvSpPr>
            <p:cNvPr id="105" name="Oval 5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 rtl="0">
                <a:defRPr/>
              </a:pPr>
              <a:endParaRPr lang="fa-IR">
                <a:cs typeface="+mn-cs"/>
              </a:endParaRPr>
            </a:p>
          </p:txBody>
        </p:sp>
        <p:sp>
          <p:nvSpPr>
            <p:cNvPr id="106" name="Oval 5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 rtl="0"/>
              <a:endParaRPr lang="fa-IR"/>
            </a:p>
          </p:txBody>
        </p:sp>
        <p:sp>
          <p:nvSpPr>
            <p:cNvPr id="107" name="Oval 5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 rtl="0">
                <a:defRPr/>
              </a:pPr>
              <a:endParaRPr lang="fa-IR">
                <a:cs typeface="+mn-cs"/>
              </a:endParaRPr>
            </a:p>
          </p:txBody>
        </p:sp>
        <p:sp>
          <p:nvSpPr>
            <p:cNvPr id="108" name="Oval 5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 rtl="0"/>
              <a:endParaRPr lang="fa-IR"/>
            </a:p>
          </p:txBody>
        </p:sp>
      </p:grpSp>
      <p:grpSp>
        <p:nvGrpSpPr>
          <p:cNvPr id="109" name="Group 57"/>
          <p:cNvGrpSpPr>
            <a:grpSpLocks/>
          </p:cNvGrpSpPr>
          <p:nvPr/>
        </p:nvGrpSpPr>
        <p:grpSpPr bwMode="auto">
          <a:xfrm>
            <a:off x="7769225" y="3328988"/>
            <a:ext cx="381000" cy="381000"/>
            <a:chOff x="2078" y="1680"/>
            <a:chExt cx="1615" cy="1615"/>
          </a:xfrm>
        </p:grpSpPr>
        <p:sp>
          <p:nvSpPr>
            <p:cNvPr id="110" name="Oval 5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/>
              <a:endParaRPr lang="fa-IR"/>
            </a:p>
          </p:txBody>
        </p:sp>
        <p:sp>
          <p:nvSpPr>
            <p:cNvPr id="111" name="Oval 5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/>
              <a:endParaRPr lang="fa-IR"/>
            </a:p>
          </p:txBody>
        </p:sp>
        <p:sp>
          <p:nvSpPr>
            <p:cNvPr id="112" name="Oval 6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 rtl="0">
                <a:defRPr/>
              </a:pPr>
              <a:endParaRPr lang="fa-IR">
                <a:cs typeface="+mn-cs"/>
              </a:endParaRPr>
            </a:p>
          </p:txBody>
        </p:sp>
        <p:sp>
          <p:nvSpPr>
            <p:cNvPr id="113" name="Oval 6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 rtl="0"/>
              <a:endParaRPr lang="fa-IR"/>
            </a:p>
          </p:txBody>
        </p:sp>
        <p:sp>
          <p:nvSpPr>
            <p:cNvPr id="114" name="Oval 6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 rtl="0">
                <a:defRPr/>
              </a:pPr>
              <a:endParaRPr lang="fa-IR">
                <a:cs typeface="+mn-cs"/>
              </a:endParaRPr>
            </a:p>
          </p:txBody>
        </p:sp>
        <p:sp>
          <p:nvSpPr>
            <p:cNvPr id="115" name="Oval 6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 rtl="0"/>
              <a:endParaRPr lang="fa-IR"/>
            </a:p>
          </p:txBody>
        </p:sp>
      </p:grpSp>
      <p:grpSp>
        <p:nvGrpSpPr>
          <p:cNvPr id="116" name="Group 64"/>
          <p:cNvGrpSpPr>
            <a:grpSpLocks/>
          </p:cNvGrpSpPr>
          <p:nvPr/>
        </p:nvGrpSpPr>
        <p:grpSpPr bwMode="auto">
          <a:xfrm>
            <a:off x="7769225" y="3997325"/>
            <a:ext cx="381000" cy="381000"/>
            <a:chOff x="2078" y="1680"/>
            <a:chExt cx="1615" cy="1615"/>
          </a:xfrm>
        </p:grpSpPr>
        <p:sp>
          <p:nvSpPr>
            <p:cNvPr id="117" name="Oval 6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/>
              <a:endParaRPr lang="fa-IR"/>
            </a:p>
          </p:txBody>
        </p:sp>
        <p:sp>
          <p:nvSpPr>
            <p:cNvPr id="118" name="Oval 6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/>
              <a:endParaRPr lang="fa-IR"/>
            </a:p>
          </p:txBody>
        </p:sp>
        <p:sp>
          <p:nvSpPr>
            <p:cNvPr id="119" name="Oval 6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 rtl="0">
                <a:defRPr/>
              </a:pPr>
              <a:endParaRPr lang="fa-IR">
                <a:cs typeface="+mn-cs"/>
              </a:endParaRPr>
            </a:p>
          </p:txBody>
        </p:sp>
        <p:sp>
          <p:nvSpPr>
            <p:cNvPr id="120" name="Oval 6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 rtl="0"/>
              <a:endParaRPr lang="fa-IR"/>
            </a:p>
          </p:txBody>
        </p:sp>
        <p:sp>
          <p:nvSpPr>
            <p:cNvPr id="121" name="Oval 6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 rtl="0">
                <a:defRPr/>
              </a:pPr>
              <a:endParaRPr lang="fa-IR">
                <a:cs typeface="+mn-cs"/>
              </a:endParaRPr>
            </a:p>
          </p:txBody>
        </p:sp>
        <p:sp>
          <p:nvSpPr>
            <p:cNvPr id="122" name="Oval 7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 rtl="0"/>
              <a:endParaRPr lang="fa-IR"/>
            </a:p>
          </p:txBody>
        </p:sp>
      </p:grpSp>
      <p:grpSp>
        <p:nvGrpSpPr>
          <p:cNvPr id="123" name="Group 71"/>
          <p:cNvGrpSpPr>
            <a:grpSpLocks/>
          </p:cNvGrpSpPr>
          <p:nvPr/>
        </p:nvGrpSpPr>
        <p:grpSpPr bwMode="auto">
          <a:xfrm>
            <a:off x="7769225" y="4587875"/>
            <a:ext cx="355600" cy="381000"/>
            <a:chOff x="2078" y="1680"/>
            <a:chExt cx="1615" cy="1615"/>
          </a:xfrm>
        </p:grpSpPr>
        <p:sp>
          <p:nvSpPr>
            <p:cNvPr id="124" name="Oval 7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/>
              <a:endParaRPr lang="fa-IR"/>
            </a:p>
          </p:txBody>
        </p:sp>
        <p:sp>
          <p:nvSpPr>
            <p:cNvPr id="125" name="Oval 7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/>
              <a:endParaRPr lang="fa-IR"/>
            </a:p>
          </p:txBody>
        </p:sp>
        <p:sp>
          <p:nvSpPr>
            <p:cNvPr id="126" name="Oval 7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 rtl="0">
                <a:defRPr/>
              </a:pPr>
              <a:endParaRPr lang="fa-IR">
                <a:cs typeface="+mn-cs"/>
              </a:endParaRPr>
            </a:p>
          </p:txBody>
        </p:sp>
        <p:sp>
          <p:nvSpPr>
            <p:cNvPr id="127" name="Oval 7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 rtl="0"/>
              <a:endParaRPr lang="fa-IR"/>
            </a:p>
          </p:txBody>
        </p:sp>
        <p:sp>
          <p:nvSpPr>
            <p:cNvPr id="128" name="Oval 7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 rtl="0">
                <a:defRPr/>
              </a:pPr>
              <a:endParaRPr lang="fa-IR">
                <a:cs typeface="+mn-cs"/>
              </a:endParaRPr>
            </a:p>
          </p:txBody>
        </p:sp>
        <p:sp>
          <p:nvSpPr>
            <p:cNvPr id="129" name="Oval 7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 rtl="0"/>
              <a:endParaRPr lang="fa-IR"/>
            </a:p>
          </p:txBody>
        </p:sp>
      </p:grpSp>
      <p:sp>
        <p:nvSpPr>
          <p:cNvPr id="130" name="AutoShape 42"/>
          <p:cNvSpPr>
            <a:spLocks noChangeArrowheads="1"/>
          </p:cNvSpPr>
          <p:nvPr/>
        </p:nvSpPr>
        <p:spPr bwMode="gray">
          <a:xfrm>
            <a:off x="1357313" y="5181600"/>
            <a:ext cx="6545262" cy="50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افزایش مهارت های اعضاء سازمان بسیج </a:t>
            </a:r>
            <a:endParaRPr lang="en-US" sz="2400" b="1" dirty="0">
              <a:solidFill>
                <a:schemeClr val="tx2"/>
              </a:solidFill>
              <a:cs typeface="B Nazanin" pitchFamily="2" charset="-78"/>
            </a:endParaRPr>
          </a:p>
        </p:txBody>
      </p:sp>
      <p:grpSp>
        <p:nvGrpSpPr>
          <p:cNvPr id="131" name="Group 43"/>
          <p:cNvGrpSpPr>
            <a:grpSpLocks/>
          </p:cNvGrpSpPr>
          <p:nvPr/>
        </p:nvGrpSpPr>
        <p:grpSpPr bwMode="auto">
          <a:xfrm>
            <a:off x="7750175" y="5270500"/>
            <a:ext cx="381000" cy="381000"/>
            <a:chOff x="2078" y="1680"/>
            <a:chExt cx="1615" cy="1615"/>
          </a:xfrm>
        </p:grpSpPr>
        <p:sp>
          <p:nvSpPr>
            <p:cNvPr id="132" name="Oval 4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/>
              <a:endParaRPr lang="fa-IR"/>
            </a:p>
          </p:txBody>
        </p:sp>
        <p:sp>
          <p:nvSpPr>
            <p:cNvPr id="133" name="Oval 4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/>
              <a:endParaRPr lang="fa-IR"/>
            </a:p>
          </p:txBody>
        </p:sp>
        <p:sp>
          <p:nvSpPr>
            <p:cNvPr id="134" name="Oval 4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 rtl="0">
                <a:defRPr/>
              </a:pPr>
              <a:endParaRPr lang="fa-IR">
                <a:cs typeface="+mn-cs"/>
              </a:endParaRPr>
            </a:p>
          </p:txBody>
        </p:sp>
        <p:sp>
          <p:nvSpPr>
            <p:cNvPr id="135" name="Oval 4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 rtl="0"/>
              <a:endParaRPr lang="fa-IR"/>
            </a:p>
          </p:txBody>
        </p:sp>
        <p:sp>
          <p:nvSpPr>
            <p:cNvPr id="136" name="Oval 4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 rtl="0">
                <a:defRPr/>
              </a:pPr>
              <a:endParaRPr lang="fa-IR">
                <a:cs typeface="+mn-cs"/>
              </a:endParaRPr>
            </a:p>
          </p:txBody>
        </p:sp>
        <p:sp>
          <p:nvSpPr>
            <p:cNvPr id="137" name="Oval 4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 rtl="0"/>
              <a:endParaRPr lang="fa-IR"/>
            </a:p>
          </p:txBody>
        </p:sp>
      </p:grpSp>
      <p:sp>
        <p:nvSpPr>
          <p:cNvPr id="138" name="AutoShape 41"/>
          <p:cNvSpPr>
            <a:spLocks noChangeArrowheads="1"/>
          </p:cNvSpPr>
          <p:nvPr/>
        </p:nvSpPr>
        <p:spPr bwMode="gray">
          <a:xfrm>
            <a:off x="1357313" y="5816600"/>
            <a:ext cx="6545262" cy="50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کادرسازی و کادر یابی متناسب با نیاز سازمان بسیج</a:t>
            </a:r>
            <a:endParaRPr lang="en-US" sz="2400" b="1" dirty="0">
              <a:solidFill>
                <a:schemeClr val="tx2"/>
              </a:solidFill>
              <a:cs typeface="B Nazanin" pitchFamily="2" charset="-78"/>
            </a:endParaRPr>
          </a:p>
        </p:txBody>
      </p:sp>
      <p:grpSp>
        <p:nvGrpSpPr>
          <p:cNvPr id="139" name="Group 50"/>
          <p:cNvGrpSpPr>
            <a:grpSpLocks/>
          </p:cNvGrpSpPr>
          <p:nvPr/>
        </p:nvGrpSpPr>
        <p:grpSpPr bwMode="auto">
          <a:xfrm>
            <a:off x="7762875" y="5922963"/>
            <a:ext cx="381000" cy="381000"/>
            <a:chOff x="2078" y="1680"/>
            <a:chExt cx="1615" cy="1615"/>
          </a:xfrm>
        </p:grpSpPr>
        <p:sp>
          <p:nvSpPr>
            <p:cNvPr id="140" name="Oval 5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/>
              <a:endParaRPr lang="fa-IR"/>
            </a:p>
          </p:txBody>
        </p:sp>
        <p:sp>
          <p:nvSpPr>
            <p:cNvPr id="141" name="Oval 5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/>
              <a:endParaRPr lang="fa-IR"/>
            </a:p>
          </p:txBody>
        </p:sp>
        <p:sp>
          <p:nvSpPr>
            <p:cNvPr id="142" name="Oval 5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 rtl="0">
                <a:defRPr/>
              </a:pPr>
              <a:endParaRPr lang="fa-IR">
                <a:cs typeface="+mn-cs"/>
              </a:endParaRPr>
            </a:p>
          </p:txBody>
        </p:sp>
        <p:sp>
          <p:nvSpPr>
            <p:cNvPr id="143" name="Oval 5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 rtl="0"/>
              <a:endParaRPr lang="fa-IR"/>
            </a:p>
          </p:txBody>
        </p:sp>
        <p:sp>
          <p:nvSpPr>
            <p:cNvPr id="144" name="Oval 5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 rtl="0">
                <a:defRPr/>
              </a:pPr>
              <a:endParaRPr lang="fa-IR">
                <a:cs typeface="+mn-cs"/>
              </a:endParaRPr>
            </a:p>
          </p:txBody>
        </p:sp>
        <p:sp>
          <p:nvSpPr>
            <p:cNvPr id="145" name="Oval 5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 rtl="0"/>
              <a:endParaRPr lang="fa-IR"/>
            </a:p>
          </p:txBody>
        </p:sp>
      </p:grpSp>
      <p:sp>
        <p:nvSpPr>
          <p:cNvPr id="146" name="Rectangle 2"/>
          <p:cNvSpPr txBox="1">
            <a:spLocks noChangeArrowheads="1"/>
          </p:cNvSpPr>
          <p:nvPr/>
        </p:nvSpPr>
        <p:spPr bwMode="auto">
          <a:xfrm>
            <a:off x="647700" y="1417637"/>
            <a:ext cx="7848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spcFirstLastPara="1" vert="horz" wrap="square" lIns="91440" tIns="45720" rIns="91440" bIns="45720" numCol="1" anchor="ctr" anchorCtr="0" compatLnSpc="1">
            <a:prstTxWarp prst="textArchUp">
              <a:avLst/>
            </a:prstTxWarp>
          </a:bodyPr>
          <a:lstStyle>
            <a:lvl1pPr algn="ctr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ctr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ctr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ctr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ctr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ctr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ctr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ctr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fa-IR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فواید و ثمرات شجره طیبه صالحین</a:t>
            </a:r>
            <a:endParaRPr lang="en-US" sz="1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964310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130" grpId="0" animBg="1"/>
      <p:bldP spid="138" grpId="0" animBg="1"/>
      <p:bldP spid="1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03238"/>
            <a:ext cx="7848600" cy="639746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r>
              <a:rPr lang="fa-IR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اصول حاکم بر حلقه های صالحین</a:t>
            </a:r>
            <a:endParaRPr lang="en-US" sz="4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3000364" y="2500306"/>
            <a:ext cx="2822301" cy="2911004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 sz="2400" b="1">
              <a:cs typeface="B Nazanin" pitchFamily="2" charset="-78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571868" y="3000372"/>
            <a:ext cx="1857388" cy="1787394"/>
            <a:chOff x="2016" y="1920"/>
            <a:chExt cx="1680" cy="1680"/>
          </a:xfrm>
        </p:grpSpPr>
        <p:sp>
          <p:nvSpPr>
            <p:cNvPr id="5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549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 sz="2400" b="1">
                <a:cs typeface="B Nazanin" pitchFamily="2" charset="-78"/>
              </a:endParaRPr>
            </a:p>
          </p:txBody>
        </p:sp>
        <p:sp>
          <p:nvSpPr>
            <p:cNvPr id="5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6600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a-IR" sz="2400" b="1">
                <a:cs typeface="B Nazanin" pitchFamily="2" charset="-78"/>
              </a:endParaRPr>
            </a:p>
          </p:txBody>
        </p:sp>
      </p:grpSp>
      <p:sp>
        <p:nvSpPr>
          <p:cNvPr id="6" name="Text Box 8"/>
          <p:cNvSpPr txBox="1">
            <a:spLocks noChangeArrowheads="1"/>
          </p:cNvSpPr>
          <p:nvPr/>
        </p:nvSpPr>
        <p:spPr bwMode="gray">
          <a:xfrm>
            <a:off x="3571868" y="3429000"/>
            <a:ext cx="17859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fa-I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Nazanin" pitchFamily="2" charset="-78"/>
              </a:rPr>
              <a:t>اصول حاکم</a:t>
            </a:r>
          </a:p>
          <a:p>
            <a:pPr algn="ctr" eaLnBrk="0" hangingPunct="0"/>
            <a:r>
              <a:rPr lang="fa-I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Nazanin" pitchFamily="2" charset="-78"/>
              </a:rPr>
              <a:t> بر حلقه ها 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B Nazanin" pitchFamily="2" charset="-78"/>
            </a:endParaRPr>
          </a:p>
        </p:txBody>
      </p:sp>
      <p:grpSp>
        <p:nvGrpSpPr>
          <p:cNvPr id="17" name="Group 42"/>
          <p:cNvGrpSpPr>
            <a:grpSpLocks/>
          </p:cNvGrpSpPr>
          <p:nvPr/>
        </p:nvGrpSpPr>
        <p:grpSpPr bwMode="auto">
          <a:xfrm>
            <a:off x="4572000" y="2428868"/>
            <a:ext cx="119920" cy="345901"/>
            <a:chOff x="2832" y="1612"/>
            <a:chExt cx="87" cy="260"/>
          </a:xfrm>
        </p:grpSpPr>
        <p:sp>
          <p:nvSpPr>
            <p:cNvPr id="25" name="Oval 43"/>
            <p:cNvSpPr>
              <a:spLocks noChangeArrowheads="1"/>
            </p:cNvSpPr>
            <p:nvPr/>
          </p:nvSpPr>
          <p:spPr bwMode="gray">
            <a:xfrm rot="18227093">
              <a:off x="2835" y="1609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549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 sz="2400" b="1">
                <a:cs typeface="B Nazanin" pitchFamily="2" charset="-78"/>
              </a:endParaRPr>
            </a:p>
          </p:txBody>
        </p:sp>
        <p:sp>
          <p:nvSpPr>
            <p:cNvPr id="26" name="Oval 44"/>
            <p:cNvSpPr>
              <a:spLocks noChangeArrowheads="1"/>
            </p:cNvSpPr>
            <p:nvPr/>
          </p:nvSpPr>
          <p:spPr bwMode="gray">
            <a:xfrm rot="18227093">
              <a:off x="2835" y="1787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 sz="2400" b="1">
                <a:cs typeface="B Nazanin" pitchFamily="2" charset="-78"/>
              </a:endParaRPr>
            </a:p>
          </p:txBody>
        </p:sp>
      </p:grpSp>
      <p:sp>
        <p:nvSpPr>
          <p:cNvPr id="19" name="Oval 46"/>
          <p:cNvSpPr>
            <a:spLocks noChangeArrowheads="1"/>
          </p:cNvSpPr>
          <p:nvPr/>
        </p:nvSpPr>
        <p:spPr bwMode="gray">
          <a:xfrm rot="18227093">
            <a:off x="5523942" y="3642185"/>
            <a:ext cx="574948" cy="53522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75686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 sz="2400" b="1">
              <a:cs typeface="B Nazanin" pitchFamily="2" charset="-78"/>
            </a:endParaRPr>
          </a:p>
        </p:txBody>
      </p:sp>
      <p:sp>
        <p:nvSpPr>
          <p:cNvPr id="20" name="Text Box 47"/>
          <p:cNvSpPr txBox="1">
            <a:spLocks noChangeArrowheads="1"/>
          </p:cNvSpPr>
          <p:nvPr/>
        </p:nvSpPr>
        <p:spPr bwMode="auto">
          <a:xfrm>
            <a:off x="285720" y="3643314"/>
            <a:ext cx="25003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fa-IR" sz="2000" b="1" dirty="0" smtClean="0">
                <a:cs typeface="B Nazanin" pitchFamily="2" charset="-78"/>
              </a:rPr>
              <a:t>رویکرد تربیتی - معرفتی </a:t>
            </a:r>
            <a:endParaRPr lang="en-US" sz="2000" b="1" dirty="0">
              <a:cs typeface="B Nazanin" pitchFamily="2" charset="-78"/>
            </a:endParaRPr>
          </a:p>
        </p:txBody>
      </p:sp>
      <p:sp>
        <p:nvSpPr>
          <p:cNvPr id="21" name="Text Box 48"/>
          <p:cNvSpPr txBox="1">
            <a:spLocks noChangeArrowheads="1"/>
          </p:cNvSpPr>
          <p:nvPr/>
        </p:nvSpPr>
        <p:spPr bwMode="auto">
          <a:xfrm>
            <a:off x="1214414" y="1571612"/>
            <a:ext cx="68580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1" eaLnBrk="0" hangingPunct="0"/>
            <a:r>
              <a:rPr lang="fa-IR" sz="2000" b="1" dirty="0" smtClean="0">
                <a:cs typeface="B Nazanin" pitchFamily="2" charset="-78"/>
              </a:rPr>
              <a:t>ارتباط دوستانه اعضاء با یکدیگر و سرگروه، فارغ از ضوابط بروکراتیک و اداری </a:t>
            </a:r>
            <a:endParaRPr lang="en-US" sz="2000" b="1" dirty="0">
              <a:cs typeface="B Nazanin" pitchFamily="2" charset="-78"/>
            </a:endParaRPr>
          </a:p>
        </p:txBody>
      </p:sp>
      <p:sp>
        <p:nvSpPr>
          <p:cNvPr id="22" name="Text Box 49"/>
          <p:cNvSpPr txBox="1">
            <a:spLocks noChangeArrowheads="1"/>
          </p:cNvSpPr>
          <p:nvPr/>
        </p:nvSpPr>
        <p:spPr bwMode="auto">
          <a:xfrm>
            <a:off x="5940152" y="3429000"/>
            <a:ext cx="30243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fa-IR" sz="2000" b="1" dirty="0" smtClean="0">
                <a:cs typeface="B Nazanin" pitchFamily="2" charset="-78"/>
              </a:rPr>
              <a:t>انس با یکدیگر و تقویت باورهای دینی و نمود آنها در عمل </a:t>
            </a:r>
            <a:endParaRPr lang="en-US" sz="2000" b="1" dirty="0">
              <a:cs typeface="B Nazanin" pitchFamily="2" charset="-78"/>
            </a:endParaRPr>
          </a:p>
        </p:txBody>
      </p:sp>
      <p:sp>
        <p:nvSpPr>
          <p:cNvPr id="24" name="Text Box 51"/>
          <p:cNvSpPr txBox="1">
            <a:spLocks noChangeArrowheads="1"/>
          </p:cNvSpPr>
          <p:nvPr/>
        </p:nvSpPr>
        <p:spPr bwMode="auto">
          <a:xfrm>
            <a:off x="1928795" y="5857892"/>
            <a:ext cx="54292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fa-IR" sz="2000" b="1" dirty="0" smtClean="0">
                <a:cs typeface="B Nazanin" pitchFamily="2" charset="-78"/>
              </a:rPr>
              <a:t>رعایت تفاوتهای فردی و سازمانی (اداری)</a:t>
            </a:r>
            <a:endParaRPr lang="en-US" sz="2000" b="1" dirty="0">
              <a:cs typeface="B Nazanin" pitchFamily="2" charset="-78"/>
            </a:endParaRPr>
          </a:p>
        </p:txBody>
      </p:sp>
      <p:sp>
        <p:nvSpPr>
          <p:cNvPr id="42" name="Oval 46"/>
          <p:cNvSpPr>
            <a:spLocks noChangeArrowheads="1"/>
          </p:cNvSpPr>
          <p:nvPr/>
        </p:nvSpPr>
        <p:spPr bwMode="gray">
          <a:xfrm rot="7921386">
            <a:off x="4289434" y="2293937"/>
            <a:ext cx="520202" cy="52925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75686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 sz="2400" b="1">
              <a:cs typeface="B Nazanin" pitchFamily="2" charset="-78"/>
            </a:endParaRPr>
          </a:p>
        </p:txBody>
      </p:sp>
      <p:sp>
        <p:nvSpPr>
          <p:cNvPr id="43" name="Oval 46"/>
          <p:cNvSpPr>
            <a:spLocks noChangeArrowheads="1"/>
          </p:cNvSpPr>
          <p:nvPr/>
        </p:nvSpPr>
        <p:spPr bwMode="gray">
          <a:xfrm rot="18227093">
            <a:off x="4210845" y="5111509"/>
            <a:ext cx="568149" cy="564185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75686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 sz="2400" b="1">
              <a:cs typeface="B Nazanin" pitchFamily="2" charset="-78"/>
            </a:endParaRPr>
          </a:p>
        </p:txBody>
      </p:sp>
      <p:sp>
        <p:nvSpPr>
          <p:cNvPr id="44" name="Oval 46"/>
          <p:cNvSpPr>
            <a:spLocks noChangeArrowheads="1"/>
          </p:cNvSpPr>
          <p:nvPr/>
        </p:nvSpPr>
        <p:spPr bwMode="gray">
          <a:xfrm rot="18227093" flipV="1">
            <a:off x="2817023" y="3619485"/>
            <a:ext cx="554441" cy="55359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75686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 sz="2400" b="1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444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9" grpId="0" animBg="1"/>
      <p:bldP spid="20" grpId="0"/>
      <p:bldP spid="21" grpId="0"/>
      <p:bldP spid="22" grpId="0"/>
      <p:bldP spid="24" grpId="0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AutoShape 3"/>
          <p:cNvSpPr>
            <a:spLocks noChangeArrowheads="1"/>
          </p:cNvSpPr>
          <p:nvPr/>
        </p:nvSpPr>
        <p:spPr bwMode="auto">
          <a:xfrm>
            <a:off x="5500694" y="3214686"/>
            <a:ext cx="1676400" cy="307183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rtl="0"/>
            <a:endParaRPr lang="fa-IR"/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3752850" y="3214686"/>
            <a:ext cx="1665288" cy="307183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rtl="0"/>
            <a:endParaRPr lang="fa-IR"/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2012950" y="3200400"/>
            <a:ext cx="1616075" cy="308612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rtl="0"/>
            <a:endParaRPr lang="fa-IR"/>
          </a:p>
        </p:txBody>
      </p:sp>
      <p:sp>
        <p:nvSpPr>
          <p:cNvPr id="55302" name="AutoShape 6"/>
          <p:cNvSpPr>
            <a:spLocks noChangeArrowheads="1"/>
          </p:cNvSpPr>
          <p:nvPr/>
        </p:nvSpPr>
        <p:spPr bwMode="auto">
          <a:xfrm>
            <a:off x="247650" y="3200400"/>
            <a:ext cx="1676400" cy="308612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rtl="0"/>
            <a:endParaRPr lang="fa-IR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gray">
          <a:xfrm rot="3419336">
            <a:off x="478086" y="1733692"/>
            <a:ext cx="901152" cy="94797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l" rtl="0">
              <a:defRPr/>
            </a:pPr>
            <a:endParaRPr lang="fa-IR">
              <a:cs typeface="+mn-cs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428728" y="2143116"/>
            <a:ext cx="933450" cy="131762"/>
            <a:chOff x="2003" y="3439"/>
            <a:chExt cx="468" cy="244"/>
          </a:xfrm>
        </p:grpSpPr>
        <p:sp>
          <p:nvSpPr>
            <p:cNvPr id="5160" name="Oval 10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/>
              <a:endParaRPr lang="fa-IR"/>
            </a:p>
          </p:txBody>
        </p:sp>
        <p:sp>
          <p:nvSpPr>
            <p:cNvPr id="5161" name="Rectangle 11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/>
              <a:endParaRPr lang="fa-IR"/>
            </a:p>
          </p:txBody>
        </p:sp>
        <p:sp>
          <p:nvSpPr>
            <p:cNvPr id="55308" name="Oval 12"/>
            <p:cNvSpPr>
              <a:spLocks noChangeArrowheads="1"/>
            </p:cNvSpPr>
            <p:nvPr/>
          </p:nvSpPr>
          <p:spPr bwMode="gray">
            <a:xfrm>
              <a:off x="2400" y="3442"/>
              <a:ext cx="71" cy="235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>
                <a:defRPr/>
              </a:pPr>
              <a:endParaRPr lang="fa-IR">
                <a:cs typeface="+mn-cs"/>
              </a:endParaRPr>
            </a:p>
          </p:txBody>
        </p:sp>
        <p:sp>
          <p:nvSpPr>
            <p:cNvPr id="55309" name="Oval 13"/>
            <p:cNvSpPr>
              <a:spLocks noChangeArrowheads="1"/>
            </p:cNvSpPr>
            <p:nvPr/>
          </p:nvSpPr>
          <p:spPr bwMode="gray">
            <a:xfrm>
              <a:off x="2438" y="3518"/>
              <a:ext cx="20" cy="71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>
                <a:defRPr/>
              </a:pPr>
              <a:endParaRPr lang="fa-IR">
                <a:cs typeface="+mn-cs"/>
              </a:endParaRPr>
            </a:p>
          </p:txBody>
        </p:sp>
      </p:grpSp>
      <p:sp>
        <p:nvSpPr>
          <p:cNvPr id="55310" name="Rectangle 14"/>
          <p:cNvSpPr>
            <a:spLocks noChangeArrowheads="1"/>
          </p:cNvSpPr>
          <p:nvPr/>
        </p:nvSpPr>
        <p:spPr bwMode="gray">
          <a:xfrm rot="3419336">
            <a:off x="2237581" y="1864519"/>
            <a:ext cx="923925" cy="100488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l" rtl="0">
              <a:defRPr/>
            </a:pPr>
            <a:endParaRPr lang="fa-IR">
              <a:cs typeface="+mn-cs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201988" y="2103438"/>
            <a:ext cx="931862" cy="131762"/>
            <a:chOff x="2003" y="3439"/>
            <a:chExt cx="468" cy="244"/>
          </a:xfrm>
        </p:grpSpPr>
        <p:sp>
          <p:nvSpPr>
            <p:cNvPr id="5156" name="Oval 16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/>
              <a:endParaRPr lang="fa-IR"/>
            </a:p>
          </p:txBody>
        </p:sp>
        <p:sp>
          <p:nvSpPr>
            <p:cNvPr id="5157" name="Rectangle 17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/>
              <a:endParaRPr lang="fa-IR"/>
            </a:p>
          </p:txBody>
        </p:sp>
        <p:sp>
          <p:nvSpPr>
            <p:cNvPr id="55314" name="Oval 18"/>
            <p:cNvSpPr>
              <a:spLocks noChangeArrowheads="1"/>
            </p:cNvSpPr>
            <p:nvPr/>
          </p:nvSpPr>
          <p:spPr bwMode="gray">
            <a:xfrm>
              <a:off x="2400" y="3442"/>
              <a:ext cx="71" cy="235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>
                <a:defRPr/>
              </a:pPr>
              <a:endParaRPr lang="fa-IR">
                <a:cs typeface="+mn-cs"/>
              </a:endParaRPr>
            </a:p>
          </p:txBody>
        </p:sp>
        <p:sp>
          <p:nvSpPr>
            <p:cNvPr id="55315" name="Oval 19"/>
            <p:cNvSpPr>
              <a:spLocks noChangeArrowheads="1"/>
            </p:cNvSpPr>
            <p:nvPr/>
          </p:nvSpPr>
          <p:spPr bwMode="gray">
            <a:xfrm>
              <a:off x="2438" y="3518"/>
              <a:ext cx="20" cy="71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>
                <a:defRPr/>
              </a:pPr>
              <a:endParaRPr lang="fa-IR">
                <a:cs typeface="+mn-cs"/>
              </a:endParaRPr>
            </a:p>
          </p:txBody>
        </p:sp>
      </p:grpSp>
      <p:sp>
        <p:nvSpPr>
          <p:cNvPr id="55316" name="Rectangle 20"/>
          <p:cNvSpPr>
            <a:spLocks noChangeArrowheads="1"/>
          </p:cNvSpPr>
          <p:nvPr/>
        </p:nvSpPr>
        <p:spPr bwMode="gray">
          <a:xfrm rot="3419336">
            <a:off x="3886994" y="1864519"/>
            <a:ext cx="923925" cy="100488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l" rtl="0">
              <a:defRPr/>
            </a:pPr>
            <a:endParaRPr lang="fa-IR">
              <a:cs typeface="+mn-cs"/>
            </a:endParaRP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922838" y="2103438"/>
            <a:ext cx="1219200" cy="131762"/>
            <a:chOff x="2003" y="3439"/>
            <a:chExt cx="468" cy="244"/>
          </a:xfrm>
        </p:grpSpPr>
        <p:sp>
          <p:nvSpPr>
            <p:cNvPr id="5152" name="Oval 22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/>
              <a:endParaRPr lang="fa-IR"/>
            </a:p>
          </p:txBody>
        </p:sp>
        <p:sp>
          <p:nvSpPr>
            <p:cNvPr id="5153" name="Rectangle 23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/>
              <a:endParaRPr lang="fa-IR"/>
            </a:p>
          </p:txBody>
        </p:sp>
        <p:sp>
          <p:nvSpPr>
            <p:cNvPr id="55320" name="Oval 24"/>
            <p:cNvSpPr>
              <a:spLocks noChangeArrowheads="1"/>
            </p:cNvSpPr>
            <p:nvPr/>
          </p:nvSpPr>
          <p:spPr bwMode="gray">
            <a:xfrm>
              <a:off x="2400" y="3442"/>
              <a:ext cx="71" cy="235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>
                <a:defRPr/>
              </a:pPr>
              <a:endParaRPr lang="fa-IR">
                <a:cs typeface="+mn-cs"/>
              </a:endParaRPr>
            </a:p>
          </p:txBody>
        </p:sp>
        <p:sp>
          <p:nvSpPr>
            <p:cNvPr id="55321" name="Oval 25"/>
            <p:cNvSpPr>
              <a:spLocks noChangeArrowheads="1"/>
            </p:cNvSpPr>
            <p:nvPr/>
          </p:nvSpPr>
          <p:spPr bwMode="gray">
            <a:xfrm>
              <a:off x="2438" y="3518"/>
              <a:ext cx="20" cy="71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>
                <a:defRPr/>
              </a:pPr>
              <a:endParaRPr lang="fa-IR">
                <a:cs typeface="+mn-cs"/>
              </a:endParaRPr>
            </a:p>
          </p:txBody>
        </p:sp>
      </p:grpSp>
      <p:sp>
        <p:nvSpPr>
          <p:cNvPr id="55322" name="Rectangle 26"/>
          <p:cNvSpPr>
            <a:spLocks noChangeArrowheads="1"/>
          </p:cNvSpPr>
          <p:nvPr/>
        </p:nvSpPr>
        <p:spPr bwMode="gray">
          <a:xfrm rot="3419336">
            <a:off x="5608637" y="1865313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l" rtl="0">
              <a:defRPr/>
            </a:pPr>
            <a:endParaRPr lang="fa-IR">
              <a:cs typeface="+mn-cs"/>
            </a:endParaRPr>
          </a:p>
        </p:txBody>
      </p:sp>
      <p:sp>
        <p:nvSpPr>
          <p:cNvPr id="55323" name="Rectangle 27"/>
          <p:cNvSpPr>
            <a:spLocks noChangeArrowheads="1"/>
          </p:cNvSpPr>
          <p:nvPr/>
        </p:nvSpPr>
        <p:spPr bwMode="gray">
          <a:xfrm>
            <a:off x="428596" y="1714488"/>
            <a:ext cx="14287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fa-I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agut" pitchFamily="2" charset="-78"/>
              </a:rPr>
              <a:t>شغل و تخصص</a:t>
            </a:r>
            <a:r>
              <a:rPr lang="fa-IR" sz="20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 </a:t>
            </a:r>
            <a:endParaRPr lang="en-US" sz="20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B Yagut" pitchFamily="2" charset="-78"/>
            </a:endParaRPr>
          </a:p>
        </p:txBody>
      </p:sp>
      <p:sp>
        <p:nvSpPr>
          <p:cNvPr id="55324" name="Rectangle 28"/>
          <p:cNvSpPr>
            <a:spLocks noChangeArrowheads="1"/>
          </p:cNvSpPr>
          <p:nvPr/>
        </p:nvSpPr>
        <p:spPr bwMode="gray">
          <a:xfrm>
            <a:off x="2286000" y="2071688"/>
            <a:ext cx="857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fa-IR" sz="28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مکان </a:t>
            </a:r>
            <a:endParaRPr lang="en-US" sz="28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B Yagut" pitchFamily="2" charset="-78"/>
            </a:endParaRPr>
          </a:p>
        </p:txBody>
      </p:sp>
      <p:sp>
        <p:nvSpPr>
          <p:cNvPr id="55325" name="Rectangle 29"/>
          <p:cNvSpPr>
            <a:spLocks noChangeArrowheads="1"/>
          </p:cNvSpPr>
          <p:nvPr/>
        </p:nvSpPr>
        <p:spPr bwMode="gray">
          <a:xfrm>
            <a:off x="3857625" y="2071688"/>
            <a:ext cx="1062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fa-IR" sz="28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ساعت </a:t>
            </a:r>
            <a:endParaRPr lang="en-US" sz="28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B Yagut" pitchFamily="2" charset="-78"/>
            </a:endParaRPr>
          </a:p>
        </p:txBody>
      </p:sp>
      <p:sp>
        <p:nvSpPr>
          <p:cNvPr id="55326" name="Rectangle 30"/>
          <p:cNvSpPr>
            <a:spLocks noChangeArrowheads="1"/>
          </p:cNvSpPr>
          <p:nvPr/>
        </p:nvSpPr>
        <p:spPr bwMode="gray">
          <a:xfrm>
            <a:off x="5643563" y="2047875"/>
            <a:ext cx="8715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fa-IR" sz="28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زمان </a:t>
            </a:r>
            <a:endParaRPr lang="en-US" sz="28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B Yagut" pitchFamily="2" charset="-78"/>
            </a:endParaRPr>
          </a:p>
        </p:txBody>
      </p:sp>
      <p:sp>
        <p:nvSpPr>
          <p:cNvPr id="55327" name="Rectangle 31"/>
          <p:cNvSpPr>
            <a:spLocks noChangeArrowheads="1"/>
          </p:cNvSpPr>
          <p:nvPr/>
        </p:nvSpPr>
        <p:spPr bwMode="auto">
          <a:xfrm>
            <a:off x="7286625" y="3357563"/>
            <a:ext cx="164306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fa-I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Nazanin" pitchFamily="2" charset="-78"/>
              </a:rPr>
              <a:t>تعداد ایده آل برای هر </a:t>
            </a:r>
            <a:r>
              <a:rPr lang="fa-I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Nazanin" pitchFamily="2" charset="-78"/>
              </a:rPr>
              <a:t>حلقه </a:t>
            </a:r>
            <a:r>
              <a:rPr lang="fa-I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Nazanin" pitchFamily="2" charset="-78"/>
              </a:rPr>
              <a:t>با توجه به توان </a:t>
            </a:r>
            <a:r>
              <a:rPr lang="fa-I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Nazanin" pitchFamily="2" charset="-78"/>
              </a:rPr>
              <a:t>سر </a:t>
            </a:r>
            <a:r>
              <a:rPr lang="fa-I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Nazanin" pitchFamily="2" charset="-78"/>
              </a:rPr>
              <a:t>گروه بین </a:t>
            </a:r>
            <a:r>
              <a:rPr lang="fa-I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Nazanin" pitchFamily="2" charset="-78"/>
              </a:rPr>
              <a:t>12 </a:t>
            </a:r>
            <a:r>
              <a:rPr lang="fa-I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Nazanin" pitchFamily="2" charset="-78"/>
              </a:rPr>
              <a:t>الی </a:t>
            </a:r>
            <a:r>
              <a:rPr lang="fa-I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Nazanin" pitchFamily="2" charset="-78"/>
              </a:rPr>
              <a:t>22 </a:t>
            </a:r>
            <a:r>
              <a:rPr lang="fa-I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Nazanin" pitchFamily="2" charset="-78"/>
              </a:rPr>
              <a:t>نفر می باشد</a:t>
            </a:r>
            <a:r>
              <a:rPr lang="fa-I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Nazanin" pitchFamily="2" charset="-78"/>
              </a:rPr>
              <a:t>.(در بسیج ادارات متناسب با تعداد مراکز، حوزه ها و اعضای سازماندهی شده)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Nazanin" pitchFamily="2" charset="-78"/>
            </a:endParaRP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6610350" y="2071688"/>
            <a:ext cx="1219200" cy="131762"/>
            <a:chOff x="2003" y="3439"/>
            <a:chExt cx="468" cy="244"/>
          </a:xfrm>
        </p:grpSpPr>
        <p:sp>
          <p:nvSpPr>
            <p:cNvPr id="5148" name="Oval 22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/>
              <a:endParaRPr lang="fa-IR"/>
            </a:p>
          </p:txBody>
        </p:sp>
        <p:sp>
          <p:nvSpPr>
            <p:cNvPr id="5149" name="Rectangle 23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/>
              <a:endParaRPr lang="fa-IR"/>
            </a:p>
          </p:txBody>
        </p:sp>
        <p:sp>
          <p:nvSpPr>
            <p:cNvPr id="42" name="Oval 24"/>
            <p:cNvSpPr>
              <a:spLocks noChangeArrowheads="1"/>
            </p:cNvSpPr>
            <p:nvPr/>
          </p:nvSpPr>
          <p:spPr bwMode="gray">
            <a:xfrm>
              <a:off x="2400" y="3442"/>
              <a:ext cx="71" cy="235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>
                <a:defRPr/>
              </a:pPr>
              <a:endParaRPr lang="fa-IR">
                <a:cs typeface="+mn-cs"/>
              </a:endParaRPr>
            </a:p>
          </p:txBody>
        </p:sp>
        <p:sp>
          <p:nvSpPr>
            <p:cNvPr id="43" name="Oval 25"/>
            <p:cNvSpPr>
              <a:spLocks noChangeArrowheads="1"/>
            </p:cNvSpPr>
            <p:nvPr/>
          </p:nvSpPr>
          <p:spPr bwMode="gray">
            <a:xfrm>
              <a:off x="2438" y="3518"/>
              <a:ext cx="20" cy="71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>
                <a:defRPr/>
              </a:pPr>
              <a:endParaRPr lang="fa-IR">
                <a:cs typeface="+mn-cs"/>
              </a:endParaRPr>
            </a:p>
          </p:txBody>
        </p:sp>
      </p:grpSp>
      <p:sp>
        <p:nvSpPr>
          <p:cNvPr id="37" name="Rectangle 20"/>
          <p:cNvSpPr>
            <a:spLocks noChangeArrowheads="1"/>
          </p:cNvSpPr>
          <p:nvPr/>
        </p:nvSpPr>
        <p:spPr bwMode="gray">
          <a:xfrm rot="3419336">
            <a:off x="7320757" y="1874044"/>
            <a:ext cx="925512" cy="1003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l" rtl="0">
              <a:defRPr/>
            </a:pPr>
            <a:endParaRPr lang="fa-IR">
              <a:cs typeface="+mn-cs"/>
            </a:endParaRPr>
          </a:p>
        </p:txBody>
      </p:sp>
      <p:sp>
        <p:nvSpPr>
          <p:cNvPr id="38" name="Rectangle 29"/>
          <p:cNvSpPr>
            <a:spLocks noChangeArrowheads="1"/>
          </p:cNvSpPr>
          <p:nvPr/>
        </p:nvSpPr>
        <p:spPr bwMode="gray">
          <a:xfrm>
            <a:off x="7356475" y="2071688"/>
            <a:ext cx="930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fa-IR" sz="28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تعداد </a:t>
            </a:r>
            <a:endParaRPr lang="en-US" sz="28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B Yagut" pitchFamily="2" charset="-78"/>
            </a:endParaRPr>
          </a:p>
        </p:txBody>
      </p:sp>
      <p:sp>
        <p:nvSpPr>
          <p:cNvPr id="44" name="AutoShape 3"/>
          <p:cNvSpPr>
            <a:spLocks noChangeArrowheads="1"/>
          </p:cNvSpPr>
          <p:nvPr/>
        </p:nvSpPr>
        <p:spPr bwMode="auto">
          <a:xfrm>
            <a:off x="7286644" y="3214686"/>
            <a:ext cx="1676400" cy="285752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rtl="0"/>
            <a:endParaRPr lang="fa-IR"/>
          </a:p>
        </p:txBody>
      </p:sp>
      <p:sp>
        <p:nvSpPr>
          <p:cNvPr id="45" name="Rectangle 31"/>
          <p:cNvSpPr>
            <a:spLocks noChangeArrowheads="1"/>
          </p:cNvSpPr>
          <p:nvPr/>
        </p:nvSpPr>
        <p:spPr bwMode="auto">
          <a:xfrm>
            <a:off x="5500688" y="3373249"/>
            <a:ext cx="1643062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Low"/>
            <a:r>
              <a:rPr lang="fa-I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Nazanin" pitchFamily="2" charset="-78"/>
              </a:rPr>
              <a:t>برنامه های </a:t>
            </a:r>
            <a:r>
              <a:rPr lang="fa-I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Nazanin" pitchFamily="2" charset="-78"/>
              </a:rPr>
              <a:t>حلقه </a:t>
            </a:r>
            <a:r>
              <a:rPr lang="fa-I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Nazanin" pitchFamily="2" charset="-78"/>
              </a:rPr>
              <a:t>با حداقل </a:t>
            </a:r>
            <a:r>
              <a:rPr lang="fa-I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Nazanin" pitchFamily="2" charset="-78"/>
              </a:rPr>
              <a:t>هر دو هفته یک بار و با </a:t>
            </a:r>
            <a:r>
              <a:rPr lang="fa-I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Nazanin" pitchFamily="2" charset="-78"/>
              </a:rPr>
              <a:t>توجه به وضعیت </a:t>
            </a:r>
            <a:r>
              <a:rPr lang="fa-I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Nazanin" pitchFamily="2" charset="-78"/>
              </a:rPr>
              <a:t>کارمندان و ادارات حداقل هر ماه یک جلسه</a:t>
            </a:r>
            <a:r>
              <a:rPr lang="fa-IR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Nazanin" pitchFamily="2" charset="-78"/>
              </a:rPr>
              <a:t>.</a:t>
            </a:r>
            <a:endParaRPr lang="en-US" sz="23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46" name="Rectangle 31"/>
          <p:cNvSpPr>
            <a:spLocks noChangeArrowheads="1"/>
          </p:cNvSpPr>
          <p:nvPr/>
        </p:nvSpPr>
        <p:spPr bwMode="auto">
          <a:xfrm>
            <a:off x="3786188" y="3357562"/>
            <a:ext cx="164306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fa-I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Nazanin" pitchFamily="2" charset="-78"/>
              </a:rPr>
              <a:t>بهترین زمان جهت برنامه </a:t>
            </a:r>
            <a:r>
              <a:rPr lang="fa-I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Nazanin" pitchFamily="2" charset="-78"/>
              </a:rPr>
              <a:t>ها حداکثر </a:t>
            </a:r>
            <a:r>
              <a:rPr lang="fa-I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Nazanin" pitchFamily="2" charset="-78"/>
              </a:rPr>
              <a:t>1 </a:t>
            </a:r>
            <a:r>
              <a:rPr lang="fa-I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Nazanin" pitchFamily="2" charset="-78"/>
              </a:rPr>
              <a:t>ساعت قبل یا بعد از نماز </a:t>
            </a:r>
            <a:r>
              <a:rPr lang="fa-I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Nazanin" pitchFamily="2" charset="-78"/>
              </a:rPr>
              <a:t>ظهر و عصر می </a:t>
            </a:r>
            <a:r>
              <a:rPr lang="fa-I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Nazanin" pitchFamily="2" charset="-78"/>
              </a:rPr>
              <a:t>باشد</a:t>
            </a:r>
            <a:r>
              <a:rPr lang="fa-I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Nazanin" pitchFamily="2" charset="-78"/>
              </a:rPr>
              <a:t>. ( یا به تدبیر فرماندهان و مدیران مراکز و ادارات )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47" name="Rectangle 31"/>
          <p:cNvSpPr>
            <a:spLocks noChangeArrowheads="1"/>
          </p:cNvSpPr>
          <p:nvPr/>
        </p:nvSpPr>
        <p:spPr bwMode="auto">
          <a:xfrm>
            <a:off x="2000250" y="3357563"/>
            <a:ext cx="164306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fa-I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Nazanin" pitchFamily="2" charset="-78"/>
              </a:rPr>
              <a:t>بهترین مکان برای فعالیت </a:t>
            </a:r>
            <a:r>
              <a:rPr lang="fa-I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Nazanin" pitchFamily="2" charset="-78"/>
              </a:rPr>
              <a:t>حلقه، نمازخانه یا مسجد اداره  </a:t>
            </a:r>
            <a:r>
              <a:rPr lang="fa-I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Nazanin" pitchFamily="2" charset="-78"/>
              </a:rPr>
              <a:t>می باشد. </a:t>
            </a:r>
            <a:r>
              <a:rPr lang="fa-I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Nazanin" pitchFamily="2" charset="-78"/>
              </a:rPr>
              <a:t>( یا به تدبیر فرماندهان و مدیران مراکز و ادارات )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48" name="Rectangle 31"/>
          <p:cNvSpPr>
            <a:spLocks noChangeArrowheads="1"/>
          </p:cNvSpPr>
          <p:nvPr/>
        </p:nvSpPr>
        <p:spPr bwMode="auto">
          <a:xfrm>
            <a:off x="285750" y="3335338"/>
            <a:ext cx="164306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Low"/>
            <a:r>
              <a:rPr lang="fa-I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Nazanin" pitchFamily="2" charset="-78"/>
              </a:rPr>
              <a:t>بهتر </a:t>
            </a:r>
            <a:r>
              <a:rPr lang="fa-I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Nazanin" pitchFamily="2" charset="-78"/>
              </a:rPr>
              <a:t>است </a:t>
            </a:r>
            <a:r>
              <a:rPr lang="fa-I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Nazanin" pitchFamily="2" charset="-78"/>
              </a:rPr>
              <a:t>اعضاء حلقه از لحاظ شغلی، جایگاه اداری، تخصص و ... ، همگن و نزدیک به یکدیگر باشند.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5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03238"/>
            <a:ext cx="7848600" cy="639746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r>
              <a:rPr lang="fa-IR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وضعیت شکلی حلقه صالحین</a:t>
            </a:r>
            <a:endParaRPr lang="en-US" sz="4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5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55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5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5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animBg="1"/>
      <p:bldP spid="55300" grpId="0" animBg="1"/>
      <p:bldP spid="55301" grpId="0" animBg="1"/>
      <p:bldP spid="55302" grpId="0" animBg="1"/>
      <p:bldP spid="55304" grpId="0" animBg="1"/>
      <p:bldP spid="55310" grpId="0" animBg="1"/>
      <p:bldP spid="55316" grpId="0" animBg="1"/>
      <p:bldP spid="55322" grpId="0" animBg="1"/>
      <p:bldP spid="55323" grpId="0"/>
      <p:bldP spid="55324" grpId="0"/>
      <p:bldP spid="55325" grpId="0"/>
      <p:bldP spid="55326" grpId="0"/>
      <p:bldP spid="55327" grpId="0"/>
      <p:bldP spid="37" grpId="0" animBg="1"/>
      <p:bldP spid="38" grpId="0"/>
      <p:bldP spid="44" grpId="0" animBg="1"/>
      <p:bldP spid="45" grpId="0"/>
      <p:bldP spid="46" grpId="0"/>
      <p:bldP spid="47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03238"/>
            <a:ext cx="7848600" cy="639746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r>
              <a:rPr lang="fa-IR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وضعیت شکلی حلقه </a:t>
            </a:r>
            <a:endParaRPr lang="en-US" sz="4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50" name="AutoShape 3"/>
          <p:cNvSpPr>
            <a:spLocks noChangeArrowheads="1"/>
          </p:cNvSpPr>
          <p:nvPr/>
        </p:nvSpPr>
        <p:spPr bwMode="auto">
          <a:xfrm>
            <a:off x="5505450" y="3200400"/>
            <a:ext cx="1676400" cy="25908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rtl="0"/>
            <a:endParaRPr lang="fa-IR"/>
          </a:p>
        </p:txBody>
      </p:sp>
      <p:sp>
        <p:nvSpPr>
          <p:cNvPr id="51" name="AutoShape 4"/>
          <p:cNvSpPr>
            <a:spLocks noChangeArrowheads="1"/>
          </p:cNvSpPr>
          <p:nvPr/>
        </p:nvSpPr>
        <p:spPr bwMode="auto">
          <a:xfrm>
            <a:off x="3752850" y="3200400"/>
            <a:ext cx="1665288" cy="25908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rtl="0"/>
            <a:endParaRPr lang="fa-IR"/>
          </a:p>
        </p:txBody>
      </p:sp>
      <p:sp>
        <p:nvSpPr>
          <p:cNvPr id="52" name="AutoShape 5"/>
          <p:cNvSpPr>
            <a:spLocks noChangeArrowheads="1"/>
          </p:cNvSpPr>
          <p:nvPr/>
        </p:nvSpPr>
        <p:spPr bwMode="auto">
          <a:xfrm>
            <a:off x="2012950" y="3200400"/>
            <a:ext cx="1616075" cy="25908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rtl="0"/>
            <a:endParaRPr lang="fa-IR"/>
          </a:p>
        </p:txBody>
      </p:sp>
      <p:sp>
        <p:nvSpPr>
          <p:cNvPr id="53" name="AutoShape 6"/>
          <p:cNvSpPr>
            <a:spLocks noChangeArrowheads="1"/>
          </p:cNvSpPr>
          <p:nvPr/>
        </p:nvSpPr>
        <p:spPr bwMode="auto">
          <a:xfrm>
            <a:off x="247650" y="3200400"/>
            <a:ext cx="1676400" cy="25908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rtl="0"/>
            <a:endParaRPr lang="fa-IR"/>
          </a:p>
        </p:txBody>
      </p:sp>
      <p:sp>
        <p:nvSpPr>
          <p:cNvPr id="54" name="Rectangle 8"/>
          <p:cNvSpPr>
            <a:spLocks noChangeArrowheads="1"/>
          </p:cNvSpPr>
          <p:nvPr/>
        </p:nvSpPr>
        <p:spPr bwMode="gray">
          <a:xfrm rot="3419336">
            <a:off x="515937" y="1931988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l" rtl="0">
              <a:defRPr/>
            </a:pPr>
            <a:endParaRPr lang="fa-IR">
              <a:cs typeface="+mn-cs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479550" y="2103438"/>
            <a:ext cx="933450" cy="131762"/>
            <a:chOff x="2003" y="3439"/>
            <a:chExt cx="468" cy="244"/>
          </a:xfrm>
        </p:grpSpPr>
        <p:sp>
          <p:nvSpPr>
            <p:cNvPr id="6184" name="Oval 10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/>
              <a:endParaRPr lang="fa-IR"/>
            </a:p>
          </p:txBody>
        </p:sp>
        <p:sp>
          <p:nvSpPr>
            <p:cNvPr id="6185" name="Rectangle 11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/>
              <a:endParaRPr lang="fa-IR"/>
            </a:p>
          </p:txBody>
        </p:sp>
        <p:sp>
          <p:nvSpPr>
            <p:cNvPr id="58" name="Oval 12"/>
            <p:cNvSpPr>
              <a:spLocks noChangeArrowheads="1"/>
            </p:cNvSpPr>
            <p:nvPr/>
          </p:nvSpPr>
          <p:spPr bwMode="gray">
            <a:xfrm>
              <a:off x="2400" y="3442"/>
              <a:ext cx="71" cy="235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>
                <a:defRPr/>
              </a:pPr>
              <a:endParaRPr lang="fa-IR">
                <a:cs typeface="+mn-cs"/>
              </a:endParaRPr>
            </a:p>
          </p:txBody>
        </p:sp>
        <p:sp>
          <p:nvSpPr>
            <p:cNvPr id="59" name="Oval 13"/>
            <p:cNvSpPr>
              <a:spLocks noChangeArrowheads="1"/>
            </p:cNvSpPr>
            <p:nvPr/>
          </p:nvSpPr>
          <p:spPr bwMode="gray">
            <a:xfrm>
              <a:off x="2438" y="3518"/>
              <a:ext cx="20" cy="71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>
                <a:defRPr/>
              </a:pPr>
              <a:endParaRPr lang="fa-IR">
                <a:cs typeface="+mn-cs"/>
              </a:endParaRPr>
            </a:p>
          </p:txBody>
        </p:sp>
      </p:grpSp>
      <p:sp>
        <p:nvSpPr>
          <p:cNvPr id="60" name="Rectangle 14"/>
          <p:cNvSpPr>
            <a:spLocks noChangeArrowheads="1"/>
          </p:cNvSpPr>
          <p:nvPr/>
        </p:nvSpPr>
        <p:spPr bwMode="gray">
          <a:xfrm rot="3419336">
            <a:off x="2237581" y="1864519"/>
            <a:ext cx="923925" cy="100488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l" rtl="0">
              <a:defRPr/>
            </a:pPr>
            <a:endParaRPr lang="fa-IR">
              <a:cs typeface="+mn-cs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201988" y="2103438"/>
            <a:ext cx="931862" cy="131762"/>
            <a:chOff x="2003" y="3439"/>
            <a:chExt cx="468" cy="244"/>
          </a:xfrm>
        </p:grpSpPr>
        <p:sp>
          <p:nvSpPr>
            <p:cNvPr id="6180" name="Oval 16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/>
              <a:endParaRPr lang="fa-IR"/>
            </a:p>
          </p:txBody>
        </p:sp>
        <p:sp>
          <p:nvSpPr>
            <p:cNvPr id="6181" name="Rectangle 17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/>
              <a:endParaRPr lang="fa-IR"/>
            </a:p>
          </p:txBody>
        </p:sp>
        <p:sp>
          <p:nvSpPr>
            <p:cNvPr id="64" name="Oval 18"/>
            <p:cNvSpPr>
              <a:spLocks noChangeArrowheads="1"/>
            </p:cNvSpPr>
            <p:nvPr/>
          </p:nvSpPr>
          <p:spPr bwMode="gray">
            <a:xfrm>
              <a:off x="2400" y="3442"/>
              <a:ext cx="71" cy="235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>
                <a:defRPr/>
              </a:pPr>
              <a:endParaRPr lang="fa-IR">
                <a:cs typeface="+mn-cs"/>
              </a:endParaRPr>
            </a:p>
          </p:txBody>
        </p:sp>
        <p:sp>
          <p:nvSpPr>
            <p:cNvPr id="65" name="Oval 19"/>
            <p:cNvSpPr>
              <a:spLocks noChangeArrowheads="1"/>
            </p:cNvSpPr>
            <p:nvPr/>
          </p:nvSpPr>
          <p:spPr bwMode="gray">
            <a:xfrm>
              <a:off x="2438" y="3518"/>
              <a:ext cx="20" cy="71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>
                <a:defRPr/>
              </a:pPr>
              <a:endParaRPr lang="fa-IR">
                <a:cs typeface="+mn-cs"/>
              </a:endParaRPr>
            </a:p>
          </p:txBody>
        </p:sp>
      </p:grpSp>
      <p:sp>
        <p:nvSpPr>
          <p:cNvPr id="66" name="Rectangle 20"/>
          <p:cNvSpPr>
            <a:spLocks noChangeArrowheads="1"/>
          </p:cNvSpPr>
          <p:nvPr/>
        </p:nvSpPr>
        <p:spPr bwMode="gray">
          <a:xfrm rot="3419336">
            <a:off x="3886994" y="1864519"/>
            <a:ext cx="923925" cy="100488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l" rtl="0">
              <a:defRPr/>
            </a:pPr>
            <a:endParaRPr lang="fa-IR">
              <a:cs typeface="+mn-cs"/>
            </a:endParaRP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922838" y="2103438"/>
            <a:ext cx="1219200" cy="131762"/>
            <a:chOff x="2003" y="3439"/>
            <a:chExt cx="468" cy="244"/>
          </a:xfrm>
        </p:grpSpPr>
        <p:sp>
          <p:nvSpPr>
            <p:cNvPr id="6176" name="Oval 22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/>
              <a:endParaRPr lang="fa-IR"/>
            </a:p>
          </p:txBody>
        </p:sp>
        <p:sp>
          <p:nvSpPr>
            <p:cNvPr id="6177" name="Rectangle 23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/>
              <a:endParaRPr lang="fa-IR"/>
            </a:p>
          </p:txBody>
        </p:sp>
        <p:sp>
          <p:nvSpPr>
            <p:cNvPr id="70" name="Oval 24"/>
            <p:cNvSpPr>
              <a:spLocks noChangeArrowheads="1"/>
            </p:cNvSpPr>
            <p:nvPr/>
          </p:nvSpPr>
          <p:spPr bwMode="gray">
            <a:xfrm>
              <a:off x="2400" y="3442"/>
              <a:ext cx="71" cy="235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>
                <a:defRPr/>
              </a:pPr>
              <a:endParaRPr lang="fa-IR">
                <a:cs typeface="+mn-cs"/>
              </a:endParaRPr>
            </a:p>
          </p:txBody>
        </p:sp>
        <p:sp>
          <p:nvSpPr>
            <p:cNvPr id="71" name="Oval 25"/>
            <p:cNvSpPr>
              <a:spLocks noChangeArrowheads="1"/>
            </p:cNvSpPr>
            <p:nvPr/>
          </p:nvSpPr>
          <p:spPr bwMode="gray">
            <a:xfrm>
              <a:off x="2438" y="3518"/>
              <a:ext cx="20" cy="71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>
                <a:defRPr/>
              </a:pPr>
              <a:endParaRPr lang="fa-IR">
                <a:cs typeface="+mn-cs"/>
              </a:endParaRPr>
            </a:p>
          </p:txBody>
        </p:sp>
      </p:grpSp>
      <p:sp>
        <p:nvSpPr>
          <p:cNvPr id="72" name="Rectangle 26"/>
          <p:cNvSpPr>
            <a:spLocks noChangeArrowheads="1"/>
          </p:cNvSpPr>
          <p:nvPr/>
        </p:nvSpPr>
        <p:spPr bwMode="gray">
          <a:xfrm rot="3419336">
            <a:off x="5608637" y="1865313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l" rtl="0">
              <a:defRPr/>
            </a:pPr>
            <a:endParaRPr lang="fa-IR">
              <a:cs typeface="+mn-cs"/>
            </a:endParaRPr>
          </a:p>
        </p:txBody>
      </p:sp>
      <p:sp>
        <p:nvSpPr>
          <p:cNvPr id="73" name="Rectangle 27"/>
          <p:cNvSpPr>
            <a:spLocks noChangeArrowheads="1"/>
          </p:cNvSpPr>
          <p:nvPr/>
        </p:nvSpPr>
        <p:spPr bwMode="gray">
          <a:xfrm>
            <a:off x="500063" y="1965325"/>
            <a:ext cx="11747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fa-IR" sz="26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مدیریت </a:t>
            </a:r>
            <a:r>
              <a:rPr lang="fa-IR" sz="26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حلقه</a:t>
            </a:r>
            <a:endParaRPr lang="en-US" sz="26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B Yagut" pitchFamily="2" charset="-78"/>
            </a:endParaRPr>
          </a:p>
        </p:txBody>
      </p:sp>
      <p:sp>
        <p:nvSpPr>
          <p:cNvPr id="74" name="Rectangle 28"/>
          <p:cNvSpPr>
            <a:spLocks noChangeArrowheads="1"/>
          </p:cNvSpPr>
          <p:nvPr/>
        </p:nvSpPr>
        <p:spPr bwMode="gray">
          <a:xfrm>
            <a:off x="2214563" y="1822450"/>
            <a:ext cx="11779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fa-IR" sz="26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نحوه فعالیت</a:t>
            </a:r>
            <a:endParaRPr lang="en-US" sz="26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B Yagut" pitchFamily="2" charset="-78"/>
            </a:endParaRPr>
          </a:p>
        </p:txBody>
      </p:sp>
      <p:sp>
        <p:nvSpPr>
          <p:cNvPr id="75" name="Rectangle 29"/>
          <p:cNvSpPr>
            <a:spLocks noChangeArrowheads="1"/>
          </p:cNvSpPr>
          <p:nvPr/>
        </p:nvSpPr>
        <p:spPr bwMode="gray">
          <a:xfrm>
            <a:off x="3741738" y="1857375"/>
            <a:ext cx="12588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fa-IR" sz="28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نحوه بحث </a:t>
            </a:r>
            <a:endParaRPr lang="en-US" sz="28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B Yagut" pitchFamily="2" charset="-78"/>
            </a:endParaRPr>
          </a:p>
        </p:txBody>
      </p:sp>
      <p:sp>
        <p:nvSpPr>
          <p:cNvPr id="76" name="Rectangle 30"/>
          <p:cNvSpPr>
            <a:spLocks noChangeArrowheads="1"/>
          </p:cNvSpPr>
          <p:nvPr/>
        </p:nvSpPr>
        <p:spPr bwMode="gray">
          <a:xfrm>
            <a:off x="5426075" y="1857375"/>
            <a:ext cx="14319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fa-IR" sz="26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نحوه نشستن </a:t>
            </a:r>
            <a:endParaRPr lang="en-US" sz="26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B Yagut" pitchFamily="2" charset="-78"/>
            </a:endParaRPr>
          </a:p>
        </p:txBody>
      </p:sp>
      <p:sp>
        <p:nvSpPr>
          <p:cNvPr id="77" name="Rectangle 31"/>
          <p:cNvSpPr>
            <a:spLocks noChangeArrowheads="1"/>
          </p:cNvSpPr>
          <p:nvPr/>
        </p:nvSpPr>
        <p:spPr bwMode="auto">
          <a:xfrm>
            <a:off x="7286625" y="3214686"/>
            <a:ext cx="1643063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fa-IR" sz="2200" dirty="0">
                <a:cs typeface="B Nazanin" pitchFamily="2" charset="-78"/>
              </a:rPr>
              <a:t>سطح تحصیلات اعضای گروه </a:t>
            </a:r>
            <a:r>
              <a:rPr lang="fa-IR" sz="2200" dirty="0" smtClean="0">
                <a:cs typeface="B Nazanin" pitchFamily="2" charset="-78"/>
              </a:rPr>
              <a:t> </a:t>
            </a:r>
            <a:r>
              <a:rPr lang="fa-IR" sz="2200" dirty="0">
                <a:cs typeface="B Nazanin" pitchFamily="2" charset="-78"/>
              </a:rPr>
              <a:t>مشابه و نزدیک به هم باشد. مثلاً </a:t>
            </a:r>
            <a:r>
              <a:rPr lang="fa-IR" sz="2200" dirty="0" smtClean="0">
                <a:cs typeface="B Nazanin" pitchFamily="2" charset="-78"/>
              </a:rPr>
              <a:t>کارشناسی، تحصیلات تکمیلی و دکتری </a:t>
            </a:r>
            <a:endParaRPr lang="en-US" sz="2200" dirty="0">
              <a:cs typeface="B Nazanin" pitchFamily="2" charset="-78"/>
            </a:endParaRP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6610350" y="2071688"/>
            <a:ext cx="1219200" cy="131762"/>
            <a:chOff x="2003" y="3439"/>
            <a:chExt cx="468" cy="244"/>
          </a:xfrm>
        </p:grpSpPr>
        <p:sp>
          <p:nvSpPr>
            <p:cNvPr id="6172" name="Oval 22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/>
              <a:endParaRPr lang="fa-IR"/>
            </a:p>
          </p:txBody>
        </p:sp>
        <p:sp>
          <p:nvSpPr>
            <p:cNvPr id="6173" name="Rectangle 23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/>
              <a:endParaRPr lang="fa-IR"/>
            </a:p>
          </p:txBody>
        </p:sp>
        <p:sp>
          <p:nvSpPr>
            <p:cNvPr id="81" name="Oval 24"/>
            <p:cNvSpPr>
              <a:spLocks noChangeArrowheads="1"/>
            </p:cNvSpPr>
            <p:nvPr/>
          </p:nvSpPr>
          <p:spPr bwMode="gray">
            <a:xfrm>
              <a:off x="2400" y="3442"/>
              <a:ext cx="71" cy="235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>
                <a:defRPr/>
              </a:pPr>
              <a:endParaRPr lang="fa-IR">
                <a:cs typeface="+mn-cs"/>
              </a:endParaRPr>
            </a:p>
          </p:txBody>
        </p:sp>
        <p:sp>
          <p:nvSpPr>
            <p:cNvPr id="82" name="Oval 25"/>
            <p:cNvSpPr>
              <a:spLocks noChangeArrowheads="1"/>
            </p:cNvSpPr>
            <p:nvPr/>
          </p:nvSpPr>
          <p:spPr bwMode="gray">
            <a:xfrm>
              <a:off x="2438" y="3518"/>
              <a:ext cx="20" cy="71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>
                <a:defRPr/>
              </a:pPr>
              <a:endParaRPr lang="fa-IR">
                <a:cs typeface="+mn-cs"/>
              </a:endParaRPr>
            </a:p>
          </p:txBody>
        </p:sp>
      </p:grpSp>
      <p:sp>
        <p:nvSpPr>
          <p:cNvPr id="83" name="Rectangle 20"/>
          <p:cNvSpPr>
            <a:spLocks noChangeArrowheads="1"/>
          </p:cNvSpPr>
          <p:nvPr/>
        </p:nvSpPr>
        <p:spPr bwMode="gray">
          <a:xfrm rot="3419336">
            <a:off x="7320757" y="1874044"/>
            <a:ext cx="925512" cy="1003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l" rtl="0">
              <a:defRPr/>
            </a:pPr>
            <a:endParaRPr lang="fa-IR">
              <a:cs typeface="+mn-cs"/>
            </a:endParaRPr>
          </a:p>
        </p:txBody>
      </p:sp>
      <p:sp>
        <p:nvSpPr>
          <p:cNvPr id="84" name="Rectangle 29"/>
          <p:cNvSpPr>
            <a:spLocks noChangeArrowheads="1"/>
          </p:cNvSpPr>
          <p:nvPr/>
        </p:nvSpPr>
        <p:spPr bwMode="gray">
          <a:xfrm>
            <a:off x="7143750" y="2071688"/>
            <a:ext cx="14287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fa-IR" sz="26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تحصیلات </a:t>
            </a:r>
            <a:endParaRPr lang="en-US" sz="26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B Yagut" pitchFamily="2" charset="-78"/>
            </a:endParaRPr>
          </a:p>
        </p:txBody>
      </p:sp>
      <p:sp>
        <p:nvSpPr>
          <p:cNvPr id="85" name="AutoShape 3"/>
          <p:cNvSpPr>
            <a:spLocks noChangeArrowheads="1"/>
          </p:cNvSpPr>
          <p:nvPr/>
        </p:nvSpPr>
        <p:spPr bwMode="auto">
          <a:xfrm>
            <a:off x="7253288" y="3214688"/>
            <a:ext cx="1676400" cy="25908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rtl="0"/>
            <a:endParaRPr lang="fa-IR"/>
          </a:p>
        </p:txBody>
      </p:sp>
      <p:sp>
        <p:nvSpPr>
          <p:cNvPr id="86" name="Rectangle 31"/>
          <p:cNvSpPr>
            <a:spLocks noChangeArrowheads="1"/>
          </p:cNvSpPr>
          <p:nvPr/>
        </p:nvSpPr>
        <p:spPr bwMode="auto">
          <a:xfrm>
            <a:off x="5500688" y="3357562"/>
            <a:ext cx="164306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fa-IR" sz="2200" dirty="0" smtClean="0">
                <a:cs typeface="B Nazanin" pitchFamily="2" charset="-78"/>
              </a:rPr>
              <a:t>بصورت </a:t>
            </a:r>
            <a:r>
              <a:rPr lang="fa-IR" sz="2200" dirty="0">
                <a:cs typeface="B Nazanin" pitchFamily="2" charset="-78"/>
              </a:rPr>
              <a:t>حلقه </a:t>
            </a:r>
            <a:r>
              <a:rPr lang="fa-IR" sz="2200" dirty="0" smtClean="0">
                <a:cs typeface="B Nazanin" pitchFamily="2" charset="-78"/>
              </a:rPr>
              <a:t>ای </a:t>
            </a:r>
            <a:r>
              <a:rPr lang="fa-IR" sz="2200" dirty="0">
                <a:cs typeface="B Nazanin" pitchFamily="2" charset="-78"/>
              </a:rPr>
              <a:t>، </a:t>
            </a:r>
            <a:r>
              <a:rPr lang="fa-IR" sz="2200" dirty="0" smtClean="0">
                <a:cs typeface="B Nazanin" pitchFamily="2" charset="-78"/>
              </a:rPr>
              <a:t>ساده و بدون تکلف به گونه ای که ارتباط صمیمی افراد حفظ شود</a:t>
            </a:r>
            <a:endParaRPr lang="en-US" sz="2200" dirty="0">
              <a:cs typeface="B Nazanin" pitchFamily="2" charset="-78"/>
            </a:endParaRPr>
          </a:p>
        </p:txBody>
      </p:sp>
      <p:sp>
        <p:nvSpPr>
          <p:cNvPr id="87" name="Rectangle 31"/>
          <p:cNvSpPr>
            <a:spLocks noChangeArrowheads="1"/>
          </p:cNvSpPr>
          <p:nvPr/>
        </p:nvSpPr>
        <p:spPr bwMode="auto">
          <a:xfrm>
            <a:off x="3786188" y="3357563"/>
            <a:ext cx="1643062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Low"/>
            <a:r>
              <a:rPr lang="fa-IR" sz="2200" dirty="0">
                <a:cs typeface="B Nazanin" pitchFamily="2" charset="-78"/>
              </a:rPr>
              <a:t>مباحث باید به صورت مشارکتی و گفتگوی طرفینی باشد و نه </a:t>
            </a:r>
            <a:r>
              <a:rPr lang="fa-IR" sz="2200" dirty="0" smtClean="0">
                <a:cs typeface="B Nazanin" pitchFamily="2" charset="-78"/>
              </a:rPr>
              <a:t>یک طرفه</a:t>
            </a:r>
            <a:r>
              <a:rPr lang="fa-IR" sz="2200" dirty="0">
                <a:cs typeface="B Nazanin" pitchFamily="2" charset="-78"/>
              </a:rPr>
              <a:t>.</a:t>
            </a:r>
            <a:endParaRPr lang="en-US" sz="2200" dirty="0">
              <a:cs typeface="B Nazanin" pitchFamily="2" charset="-78"/>
            </a:endParaRPr>
          </a:p>
        </p:txBody>
      </p:sp>
      <p:sp>
        <p:nvSpPr>
          <p:cNvPr id="88" name="Rectangle 31"/>
          <p:cNvSpPr>
            <a:spLocks noChangeArrowheads="1"/>
          </p:cNvSpPr>
          <p:nvPr/>
        </p:nvSpPr>
        <p:spPr bwMode="auto">
          <a:xfrm>
            <a:off x="2000250" y="3357562"/>
            <a:ext cx="1643063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fa-IR" sz="2200" dirty="0">
                <a:cs typeface="B Nazanin" pitchFamily="2" charset="-78"/>
              </a:rPr>
              <a:t>کارها به صورت مشارکتی و با تقسیم کار بین </a:t>
            </a:r>
            <a:r>
              <a:rPr lang="fa-IR" sz="2200" dirty="0" smtClean="0">
                <a:cs typeface="B Nazanin" pitchFamily="2" charset="-78"/>
              </a:rPr>
              <a:t>اعضاء گروه </a:t>
            </a:r>
            <a:r>
              <a:rPr lang="fa-IR" sz="2200" dirty="0">
                <a:cs typeface="B Nazanin" pitchFamily="2" charset="-78"/>
              </a:rPr>
              <a:t>به پیش می رود.</a:t>
            </a:r>
            <a:endParaRPr lang="en-US" sz="2200" dirty="0">
              <a:cs typeface="B Nazanin" pitchFamily="2" charset="-78"/>
            </a:endParaRPr>
          </a:p>
        </p:txBody>
      </p:sp>
      <p:sp>
        <p:nvSpPr>
          <p:cNvPr id="89" name="Rectangle 31"/>
          <p:cNvSpPr>
            <a:spLocks noChangeArrowheads="1"/>
          </p:cNvSpPr>
          <p:nvPr/>
        </p:nvSpPr>
        <p:spPr bwMode="auto">
          <a:xfrm>
            <a:off x="285750" y="3357563"/>
            <a:ext cx="1643063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fa-IR" sz="2200" dirty="0" smtClean="0">
                <a:cs typeface="B Nazanin" pitchFamily="2" charset="-78"/>
              </a:rPr>
              <a:t>سر </a:t>
            </a:r>
            <a:r>
              <a:rPr lang="fa-IR" sz="2200" dirty="0">
                <a:cs typeface="B Nazanin" pitchFamily="2" charset="-78"/>
              </a:rPr>
              <a:t>گروه به روش اقتضایی و به شیوه رهبری </a:t>
            </a:r>
            <a:r>
              <a:rPr lang="fa-IR" sz="2200" dirty="0" smtClean="0">
                <a:cs typeface="B Nazanin" pitchFamily="2" charset="-78"/>
              </a:rPr>
              <a:t>حلقه را </a:t>
            </a:r>
            <a:r>
              <a:rPr lang="fa-IR" sz="2200" dirty="0">
                <a:cs typeface="B Nazanin" pitchFamily="2" charset="-78"/>
              </a:rPr>
              <a:t>هدایت می کند.</a:t>
            </a:r>
            <a:endParaRPr lang="en-US" sz="22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60" grpId="0" animBg="1"/>
      <p:bldP spid="66" grpId="0" animBg="1"/>
      <p:bldP spid="72" grpId="0" animBg="1"/>
      <p:bldP spid="73" grpId="0"/>
      <p:bldP spid="74" grpId="0"/>
      <p:bldP spid="75" grpId="0"/>
      <p:bldP spid="76" grpId="0"/>
      <p:bldP spid="77" grpId="0"/>
      <p:bldP spid="83" grpId="0" animBg="1"/>
      <p:bldP spid="84" grpId="0"/>
      <p:bldP spid="85" grpId="0" animBg="1"/>
      <p:bldP spid="86" grpId="0"/>
      <p:bldP spid="87" grpId="0"/>
      <p:bldP spid="88" grpId="0"/>
      <p:bldP spid="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03238"/>
            <a:ext cx="7848600" cy="639746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r>
              <a:rPr lang="fa-IR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محتوای حلقه های صالحین</a:t>
            </a:r>
            <a:endParaRPr lang="en-US" sz="4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643042" y="1571612"/>
            <a:ext cx="5710238" cy="4564063"/>
            <a:chOff x="915" y="785"/>
            <a:chExt cx="3597" cy="2875"/>
          </a:xfrm>
        </p:grpSpPr>
        <p:sp>
          <p:nvSpPr>
            <p:cNvPr id="8197" name="Rectangle 8"/>
            <p:cNvSpPr>
              <a:spLocks noChangeArrowheads="1"/>
            </p:cNvSpPr>
            <p:nvPr/>
          </p:nvSpPr>
          <p:spPr bwMode="gray">
            <a:xfrm rot="-7829975">
              <a:off x="3098" y="2323"/>
              <a:ext cx="605" cy="121"/>
            </a:xfrm>
            <a:prstGeom prst="rect">
              <a:avLst/>
            </a:prstGeom>
            <a:gradFill rotWithShape="1">
              <a:gsLst>
                <a:gs pos="0">
                  <a:srgbClr val="454545"/>
                </a:gs>
                <a:gs pos="5000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/>
              <a:endParaRPr lang="fa-IR"/>
            </a:p>
          </p:txBody>
        </p:sp>
        <p:sp>
          <p:nvSpPr>
            <p:cNvPr id="8198" name="Rectangle 9"/>
            <p:cNvSpPr>
              <a:spLocks noChangeArrowheads="1"/>
            </p:cNvSpPr>
            <p:nvPr/>
          </p:nvSpPr>
          <p:spPr bwMode="gray">
            <a:xfrm rot="-743917">
              <a:off x="1845" y="2038"/>
              <a:ext cx="636" cy="109"/>
            </a:xfrm>
            <a:prstGeom prst="rect">
              <a:avLst/>
            </a:prstGeom>
            <a:gradFill rotWithShape="1">
              <a:gsLst>
                <a:gs pos="0">
                  <a:srgbClr val="454545"/>
                </a:gs>
                <a:gs pos="5000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/>
              <a:endParaRPr lang="fa-IR"/>
            </a:p>
          </p:txBody>
        </p:sp>
        <p:grpSp>
          <p:nvGrpSpPr>
            <p:cNvPr id="8199" name="Group 10"/>
            <p:cNvGrpSpPr>
              <a:grpSpLocks/>
            </p:cNvGrpSpPr>
            <p:nvPr/>
          </p:nvGrpSpPr>
          <p:grpSpPr bwMode="auto">
            <a:xfrm>
              <a:off x="2436" y="1203"/>
              <a:ext cx="1014" cy="1169"/>
              <a:chOff x="2433" y="1234"/>
              <a:chExt cx="1014" cy="1169"/>
            </a:xfrm>
          </p:grpSpPr>
          <p:sp>
            <p:nvSpPr>
              <p:cNvPr id="8215" name="Rectangle 11"/>
              <p:cNvSpPr>
                <a:spLocks noChangeArrowheads="1"/>
              </p:cNvSpPr>
              <p:nvPr/>
            </p:nvSpPr>
            <p:spPr bwMode="gray">
              <a:xfrm rot="-3205350">
                <a:off x="3175" y="1380"/>
                <a:ext cx="376" cy="83"/>
              </a:xfrm>
              <a:prstGeom prst="rect">
                <a:avLst/>
              </a:prstGeom>
              <a:gradFill rotWithShape="1">
                <a:gsLst>
                  <a:gs pos="0">
                    <a:srgbClr val="454545"/>
                  </a:gs>
                  <a:gs pos="50000">
                    <a:srgbClr val="969696"/>
                  </a:gs>
                  <a:gs pos="100000">
                    <a:srgbClr val="45454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rtl="0"/>
                <a:endParaRPr lang="fa-IR"/>
              </a:p>
            </p:txBody>
          </p:sp>
          <p:grpSp>
            <p:nvGrpSpPr>
              <p:cNvPr id="8216" name="Group 12"/>
              <p:cNvGrpSpPr>
                <a:grpSpLocks/>
              </p:cNvGrpSpPr>
              <p:nvPr/>
            </p:nvGrpSpPr>
            <p:grpSpPr bwMode="auto">
              <a:xfrm>
                <a:off x="2433" y="1401"/>
                <a:ext cx="1014" cy="1002"/>
                <a:chOff x="2016" y="1920"/>
                <a:chExt cx="1680" cy="1680"/>
              </a:xfrm>
            </p:grpSpPr>
            <p:sp>
              <p:nvSpPr>
                <p:cNvPr id="107" name="Oval 1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>
                    <a:defRPr/>
                  </a:pPr>
                  <a:endParaRPr lang="fa-IR">
                    <a:cs typeface="+mn-cs"/>
                  </a:endParaRPr>
                </a:p>
              </p:txBody>
            </p:sp>
            <p:sp>
              <p:nvSpPr>
                <p:cNvPr id="8219" name="Freeform 1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76 w 1321"/>
                    <a:gd name="T1" fmla="*/ 357 h 712"/>
                    <a:gd name="T2" fmla="*/ 1292 w 1321"/>
                    <a:gd name="T3" fmla="*/ 394 h 712"/>
                    <a:gd name="T4" fmla="*/ 1296 w 1321"/>
                    <a:gd name="T5" fmla="*/ 428 h 712"/>
                    <a:gd name="T6" fmla="*/ 1290 w 1321"/>
                    <a:gd name="T7" fmla="*/ 459 h 712"/>
                    <a:gd name="T8" fmla="*/ 1273 w 1321"/>
                    <a:gd name="T9" fmla="*/ 490 h 712"/>
                    <a:gd name="T10" fmla="*/ 1248 w 1321"/>
                    <a:gd name="T11" fmla="*/ 516 h 712"/>
                    <a:gd name="T12" fmla="*/ 1216 w 1321"/>
                    <a:gd name="T13" fmla="*/ 538 h 712"/>
                    <a:gd name="T14" fmla="*/ 1173 w 1321"/>
                    <a:gd name="T15" fmla="*/ 559 h 712"/>
                    <a:gd name="T16" fmla="*/ 1125 w 1321"/>
                    <a:gd name="T17" fmla="*/ 578 h 712"/>
                    <a:gd name="T18" fmla="*/ 1071 w 1321"/>
                    <a:gd name="T19" fmla="*/ 594 h 712"/>
                    <a:gd name="T20" fmla="*/ 1011 w 1321"/>
                    <a:gd name="T21" fmla="*/ 608 h 712"/>
                    <a:gd name="T22" fmla="*/ 949 w 1321"/>
                    <a:gd name="T23" fmla="*/ 618 h 712"/>
                    <a:gd name="T24" fmla="*/ 879 w 1321"/>
                    <a:gd name="T25" fmla="*/ 627 h 712"/>
                    <a:gd name="T26" fmla="*/ 808 w 1321"/>
                    <a:gd name="T27" fmla="*/ 632 h 712"/>
                    <a:gd name="T28" fmla="*/ 780 w 1321"/>
                    <a:gd name="T29" fmla="*/ 634 h 712"/>
                    <a:gd name="T30" fmla="*/ 467 w 1321"/>
                    <a:gd name="T31" fmla="*/ 634 h 712"/>
                    <a:gd name="T32" fmla="*/ 463 w 1321"/>
                    <a:gd name="T33" fmla="*/ 634 h 712"/>
                    <a:gd name="T34" fmla="*/ 401 w 1321"/>
                    <a:gd name="T35" fmla="*/ 630 h 712"/>
                    <a:gd name="T36" fmla="*/ 341 w 1321"/>
                    <a:gd name="T37" fmla="*/ 627 h 712"/>
                    <a:gd name="T38" fmla="*/ 285 w 1321"/>
                    <a:gd name="T39" fmla="*/ 620 h 712"/>
                    <a:gd name="T40" fmla="*/ 231 w 1321"/>
                    <a:gd name="T41" fmla="*/ 614 h 712"/>
                    <a:gd name="T42" fmla="*/ 182 w 1321"/>
                    <a:gd name="T43" fmla="*/ 603 h 712"/>
                    <a:gd name="T44" fmla="*/ 138 w 1321"/>
                    <a:gd name="T45" fmla="*/ 590 h 712"/>
                    <a:gd name="T46" fmla="*/ 100 w 1321"/>
                    <a:gd name="T47" fmla="*/ 577 h 712"/>
                    <a:gd name="T48" fmla="*/ 66 w 1321"/>
                    <a:gd name="T49" fmla="*/ 561 h 712"/>
                    <a:gd name="T50" fmla="*/ 38 w 1321"/>
                    <a:gd name="T51" fmla="*/ 541 h 712"/>
                    <a:gd name="T52" fmla="*/ 18 w 1321"/>
                    <a:gd name="T53" fmla="*/ 519 h 712"/>
                    <a:gd name="T54" fmla="*/ 6 w 1321"/>
                    <a:gd name="T55" fmla="*/ 493 h 712"/>
                    <a:gd name="T56" fmla="*/ 0 w 1321"/>
                    <a:gd name="T57" fmla="*/ 467 h 712"/>
                    <a:gd name="T58" fmla="*/ 0 w 1321"/>
                    <a:gd name="T59" fmla="*/ 463 h 712"/>
                    <a:gd name="T60" fmla="*/ 4 w 1321"/>
                    <a:gd name="T61" fmla="*/ 434 h 712"/>
                    <a:gd name="T62" fmla="*/ 16 w 1321"/>
                    <a:gd name="T63" fmla="*/ 397 h 712"/>
                    <a:gd name="T64" fmla="*/ 50 w 1321"/>
                    <a:gd name="T65" fmla="*/ 329 h 712"/>
                    <a:gd name="T66" fmla="*/ 92 w 1321"/>
                    <a:gd name="T67" fmla="*/ 266 h 712"/>
                    <a:gd name="T68" fmla="*/ 144 w 1321"/>
                    <a:gd name="T69" fmla="*/ 209 h 712"/>
                    <a:gd name="T70" fmla="*/ 200 w 1321"/>
                    <a:gd name="T71" fmla="*/ 157 h 712"/>
                    <a:gd name="T72" fmla="*/ 265 w 1321"/>
                    <a:gd name="T73" fmla="*/ 111 h 712"/>
                    <a:gd name="T74" fmla="*/ 335 w 1321"/>
                    <a:gd name="T75" fmla="*/ 73 h 712"/>
                    <a:gd name="T76" fmla="*/ 407 w 1321"/>
                    <a:gd name="T77" fmla="*/ 42 h 712"/>
                    <a:gd name="T78" fmla="*/ 488 w 1321"/>
                    <a:gd name="T79" fmla="*/ 19 h 712"/>
                    <a:gd name="T80" fmla="*/ 570 w 1321"/>
                    <a:gd name="T81" fmla="*/ 5 h 712"/>
                    <a:gd name="T82" fmla="*/ 654 w 1321"/>
                    <a:gd name="T83" fmla="*/ 0 h 712"/>
                    <a:gd name="T84" fmla="*/ 654 w 1321"/>
                    <a:gd name="T85" fmla="*/ 0 h 712"/>
                    <a:gd name="T86" fmla="*/ 745 w 1321"/>
                    <a:gd name="T87" fmla="*/ 5 h 712"/>
                    <a:gd name="T88" fmla="*/ 831 w 1321"/>
                    <a:gd name="T89" fmla="*/ 20 h 712"/>
                    <a:gd name="T90" fmla="*/ 914 w 1321"/>
                    <a:gd name="T91" fmla="*/ 47 h 712"/>
                    <a:gd name="T92" fmla="*/ 991 w 1321"/>
                    <a:gd name="T93" fmla="*/ 80 h 712"/>
                    <a:gd name="T94" fmla="*/ 1062 w 1321"/>
                    <a:gd name="T95" fmla="*/ 122 h 712"/>
                    <a:gd name="T96" fmla="*/ 1127 w 1321"/>
                    <a:gd name="T97" fmla="*/ 173 h 712"/>
                    <a:gd name="T98" fmla="*/ 1185 w 1321"/>
                    <a:gd name="T99" fmla="*/ 228 h 712"/>
                    <a:gd name="T100" fmla="*/ 1234 w 1321"/>
                    <a:gd name="T101" fmla="*/ 289 h 712"/>
                    <a:gd name="T102" fmla="*/ 1276 w 1321"/>
                    <a:gd name="T103" fmla="*/ 357 h 712"/>
                    <a:gd name="T104" fmla="*/ 1276 w 1321"/>
                    <a:gd name="T105" fmla="*/ 357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</p:grpSp>
          <p:sp>
            <p:nvSpPr>
              <p:cNvPr id="106" name="Text Box 15"/>
              <p:cNvSpPr txBox="1">
                <a:spLocks noChangeArrowheads="1"/>
              </p:cNvSpPr>
              <p:nvPr/>
            </p:nvSpPr>
            <p:spPr bwMode="gray">
              <a:xfrm>
                <a:off x="2476" y="1808"/>
                <a:ext cx="924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rtl="0" eaLnBrk="0" hangingPunct="0">
                  <a:defRPr/>
                </a:pPr>
                <a:r>
                  <a:rPr lang="fa-IR" sz="32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cs typeface="B Titr" pitchFamily="2" charset="-78"/>
                  </a:rPr>
                  <a:t>تربیتی</a:t>
                </a:r>
                <a:r>
                  <a:rPr lang="fa-IR" sz="32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cs typeface="B Vahid" pitchFamily="2" charset="-78"/>
                  </a:rPr>
                  <a:t> </a:t>
                </a:r>
                <a:endParaRPr lang="en-US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Vahid" pitchFamily="2" charset="-78"/>
                </a:endParaRPr>
              </a:p>
            </p:txBody>
          </p:sp>
        </p:grpSp>
        <p:grpSp>
          <p:nvGrpSpPr>
            <p:cNvPr id="8200" name="Group 16"/>
            <p:cNvGrpSpPr>
              <a:grpSpLocks/>
            </p:cNvGrpSpPr>
            <p:nvPr/>
          </p:nvGrpSpPr>
          <p:grpSpPr bwMode="auto">
            <a:xfrm>
              <a:off x="3271" y="785"/>
              <a:ext cx="648" cy="543"/>
              <a:chOff x="3268" y="816"/>
              <a:chExt cx="648" cy="543"/>
            </a:xfrm>
          </p:grpSpPr>
          <p:grpSp>
            <p:nvGrpSpPr>
              <p:cNvPr id="8211" name="Group 17"/>
              <p:cNvGrpSpPr>
                <a:grpSpLocks/>
              </p:cNvGrpSpPr>
              <p:nvPr/>
            </p:nvGrpSpPr>
            <p:grpSpPr bwMode="auto">
              <a:xfrm>
                <a:off x="3321" y="816"/>
                <a:ext cx="549" cy="543"/>
                <a:chOff x="2016" y="1920"/>
                <a:chExt cx="1680" cy="1680"/>
              </a:xfrm>
            </p:grpSpPr>
            <p:sp>
              <p:nvSpPr>
                <p:cNvPr id="102" name="Oval 18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>
                    <a:defRPr/>
                  </a:pPr>
                  <a:endParaRPr lang="fa-IR">
                    <a:cs typeface="+mn-cs"/>
                  </a:endParaRPr>
                </a:p>
              </p:txBody>
            </p:sp>
            <p:sp>
              <p:nvSpPr>
                <p:cNvPr id="8214" name="Freeform 19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76 w 1321"/>
                    <a:gd name="T1" fmla="*/ 357 h 712"/>
                    <a:gd name="T2" fmla="*/ 1292 w 1321"/>
                    <a:gd name="T3" fmla="*/ 394 h 712"/>
                    <a:gd name="T4" fmla="*/ 1296 w 1321"/>
                    <a:gd name="T5" fmla="*/ 428 h 712"/>
                    <a:gd name="T6" fmla="*/ 1290 w 1321"/>
                    <a:gd name="T7" fmla="*/ 459 h 712"/>
                    <a:gd name="T8" fmla="*/ 1273 w 1321"/>
                    <a:gd name="T9" fmla="*/ 490 h 712"/>
                    <a:gd name="T10" fmla="*/ 1248 w 1321"/>
                    <a:gd name="T11" fmla="*/ 516 h 712"/>
                    <a:gd name="T12" fmla="*/ 1216 w 1321"/>
                    <a:gd name="T13" fmla="*/ 538 h 712"/>
                    <a:gd name="T14" fmla="*/ 1173 w 1321"/>
                    <a:gd name="T15" fmla="*/ 559 h 712"/>
                    <a:gd name="T16" fmla="*/ 1125 w 1321"/>
                    <a:gd name="T17" fmla="*/ 578 h 712"/>
                    <a:gd name="T18" fmla="*/ 1071 w 1321"/>
                    <a:gd name="T19" fmla="*/ 594 h 712"/>
                    <a:gd name="T20" fmla="*/ 1011 w 1321"/>
                    <a:gd name="T21" fmla="*/ 608 h 712"/>
                    <a:gd name="T22" fmla="*/ 949 w 1321"/>
                    <a:gd name="T23" fmla="*/ 618 h 712"/>
                    <a:gd name="T24" fmla="*/ 879 w 1321"/>
                    <a:gd name="T25" fmla="*/ 627 h 712"/>
                    <a:gd name="T26" fmla="*/ 808 w 1321"/>
                    <a:gd name="T27" fmla="*/ 632 h 712"/>
                    <a:gd name="T28" fmla="*/ 780 w 1321"/>
                    <a:gd name="T29" fmla="*/ 634 h 712"/>
                    <a:gd name="T30" fmla="*/ 467 w 1321"/>
                    <a:gd name="T31" fmla="*/ 634 h 712"/>
                    <a:gd name="T32" fmla="*/ 463 w 1321"/>
                    <a:gd name="T33" fmla="*/ 634 h 712"/>
                    <a:gd name="T34" fmla="*/ 401 w 1321"/>
                    <a:gd name="T35" fmla="*/ 630 h 712"/>
                    <a:gd name="T36" fmla="*/ 341 w 1321"/>
                    <a:gd name="T37" fmla="*/ 627 h 712"/>
                    <a:gd name="T38" fmla="*/ 285 w 1321"/>
                    <a:gd name="T39" fmla="*/ 620 h 712"/>
                    <a:gd name="T40" fmla="*/ 231 w 1321"/>
                    <a:gd name="T41" fmla="*/ 614 h 712"/>
                    <a:gd name="T42" fmla="*/ 182 w 1321"/>
                    <a:gd name="T43" fmla="*/ 603 h 712"/>
                    <a:gd name="T44" fmla="*/ 138 w 1321"/>
                    <a:gd name="T45" fmla="*/ 590 h 712"/>
                    <a:gd name="T46" fmla="*/ 100 w 1321"/>
                    <a:gd name="T47" fmla="*/ 577 h 712"/>
                    <a:gd name="T48" fmla="*/ 66 w 1321"/>
                    <a:gd name="T49" fmla="*/ 561 h 712"/>
                    <a:gd name="T50" fmla="*/ 38 w 1321"/>
                    <a:gd name="T51" fmla="*/ 541 h 712"/>
                    <a:gd name="T52" fmla="*/ 18 w 1321"/>
                    <a:gd name="T53" fmla="*/ 519 h 712"/>
                    <a:gd name="T54" fmla="*/ 6 w 1321"/>
                    <a:gd name="T55" fmla="*/ 493 h 712"/>
                    <a:gd name="T56" fmla="*/ 0 w 1321"/>
                    <a:gd name="T57" fmla="*/ 467 h 712"/>
                    <a:gd name="T58" fmla="*/ 0 w 1321"/>
                    <a:gd name="T59" fmla="*/ 463 h 712"/>
                    <a:gd name="T60" fmla="*/ 4 w 1321"/>
                    <a:gd name="T61" fmla="*/ 434 h 712"/>
                    <a:gd name="T62" fmla="*/ 16 w 1321"/>
                    <a:gd name="T63" fmla="*/ 397 h 712"/>
                    <a:gd name="T64" fmla="*/ 50 w 1321"/>
                    <a:gd name="T65" fmla="*/ 329 h 712"/>
                    <a:gd name="T66" fmla="*/ 92 w 1321"/>
                    <a:gd name="T67" fmla="*/ 266 h 712"/>
                    <a:gd name="T68" fmla="*/ 144 w 1321"/>
                    <a:gd name="T69" fmla="*/ 209 h 712"/>
                    <a:gd name="T70" fmla="*/ 200 w 1321"/>
                    <a:gd name="T71" fmla="*/ 157 h 712"/>
                    <a:gd name="T72" fmla="*/ 265 w 1321"/>
                    <a:gd name="T73" fmla="*/ 111 h 712"/>
                    <a:gd name="T74" fmla="*/ 335 w 1321"/>
                    <a:gd name="T75" fmla="*/ 73 h 712"/>
                    <a:gd name="T76" fmla="*/ 407 w 1321"/>
                    <a:gd name="T77" fmla="*/ 42 h 712"/>
                    <a:gd name="T78" fmla="*/ 488 w 1321"/>
                    <a:gd name="T79" fmla="*/ 19 h 712"/>
                    <a:gd name="T80" fmla="*/ 570 w 1321"/>
                    <a:gd name="T81" fmla="*/ 5 h 712"/>
                    <a:gd name="T82" fmla="*/ 654 w 1321"/>
                    <a:gd name="T83" fmla="*/ 0 h 712"/>
                    <a:gd name="T84" fmla="*/ 654 w 1321"/>
                    <a:gd name="T85" fmla="*/ 0 h 712"/>
                    <a:gd name="T86" fmla="*/ 745 w 1321"/>
                    <a:gd name="T87" fmla="*/ 5 h 712"/>
                    <a:gd name="T88" fmla="*/ 831 w 1321"/>
                    <a:gd name="T89" fmla="*/ 20 h 712"/>
                    <a:gd name="T90" fmla="*/ 914 w 1321"/>
                    <a:gd name="T91" fmla="*/ 47 h 712"/>
                    <a:gd name="T92" fmla="*/ 991 w 1321"/>
                    <a:gd name="T93" fmla="*/ 80 h 712"/>
                    <a:gd name="T94" fmla="*/ 1062 w 1321"/>
                    <a:gd name="T95" fmla="*/ 122 h 712"/>
                    <a:gd name="T96" fmla="*/ 1127 w 1321"/>
                    <a:gd name="T97" fmla="*/ 173 h 712"/>
                    <a:gd name="T98" fmla="*/ 1185 w 1321"/>
                    <a:gd name="T99" fmla="*/ 228 h 712"/>
                    <a:gd name="T100" fmla="*/ 1234 w 1321"/>
                    <a:gd name="T101" fmla="*/ 289 h 712"/>
                    <a:gd name="T102" fmla="*/ 1276 w 1321"/>
                    <a:gd name="T103" fmla="*/ 357 h 712"/>
                    <a:gd name="T104" fmla="*/ 1276 w 1321"/>
                    <a:gd name="T105" fmla="*/ 357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</p:grpSp>
          <p:sp>
            <p:nvSpPr>
              <p:cNvPr id="101" name="Text Box 20"/>
              <p:cNvSpPr txBox="1">
                <a:spLocks noChangeArrowheads="1"/>
              </p:cNvSpPr>
              <p:nvPr/>
            </p:nvSpPr>
            <p:spPr bwMode="gray">
              <a:xfrm>
                <a:off x="3268" y="953"/>
                <a:ext cx="648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rtl="0" eaLnBrk="0" hangingPunct="0">
                  <a:defRPr/>
                </a:pPr>
                <a:r>
                  <a:rPr lang="fa-IR" sz="24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Verdana" pitchFamily="34" charset="0"/>
                    <a:cs typeface="B Titr" pitchFamily="2" charset="-78"/>
                  </a:rPr>
                  <a:t>مهارتی</a:t>
                </a:r>
                <a:endParaRPr 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Verdana" pitchFamily="34" charset="0"/>
                  <a:cs typeface="B Titr" pitchFamily="2" charset="-78"/>
                </a:endParaRPr>
              </a:p>
            </p:txBody>
          </p:sp>
        </p:grpSp>
        <p:grpSp>
          <p:nvGrpSpPr>
            <p:cNvPr id="8201" name="Group 21"/>
            <p:cNvGrpSpPr>
              <a:grpSpLocks/>
            </p:cNvGrpSpPr>
            <p:nvPr/>
          </p:nvGrpSpPr>
          <p:grpSpPr bwMode="auto">
            <a:xfrm>
              <a:off x="915" y="1620"/>
              <a:ext cx="1099" cy="1128"/>
              <a:chOff x="912" y="1651"/>
              <a:chExt cx="1099" cy="1128"/>
            </a:xfrm>
          </p:grpSpPr>
          <p:grpSp>
            <p:nvGrpSpPr>
              <p:cNvPr id="8207" name="Group 22"/>
              <p:cNvGrpSpPr>
                <a:grpSpLocks/>
              </p:cNvGrpSpPr>
              <p:nvPr/>
            </p:nvGrpSpPr>
            <p:grpSpPr bwMode="auto">
              <a:xfrm>
                <a:off x="912" y="1651"/>
                <a:ext cx="1099" cy="1128"/>
                <a:chOff x="2016" y="1920"/>
                <a:chExt cx="1680" cy="1680"/>
              </a:xfrm>
            </p:grpSpPr>
            <p:sp>
              <p:nvSpPr>
                <p:cNvPr id="98" name="Oval 2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72549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>
                    <a:defRPr/>
                  </a:pPr>
                  <a:endParaRPr lang="fa-IR">
                    <a:cs typeface="+mn-cs"/>
                  </a:endParaRPr>
                </a:p>
              </p:txBody>
            </p:sp>
            <p:sp>
              <p:nvSpPr>
                <p:cNvPr id="8210" name="Freeform 2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76 w 1321"/>
                    <a:gd name="T1" fmla="*/ 357 h 712"/>
                    <a:gd name="T2" fmla="*/ 1292 w 1321"/>
                    <a:gd name="T3" fmla="*/ 394 h 712"/>
                    <a:gd name="T4" fmla="*/ 1296 w 1321"/>
                    <a:gd name="T5" fmla="*/ 428 h 712"/>
                    <a:gd name="T6" fmla="*/ 1290 w 1321"/>
                    <a:gd name="T7" fmla="*/ 459 h 712"/>
                    <a:gd name="T8" fmla="*/ 1273 w 1321"/>
                    <a:gd name="T9" fmla="*/ 490 h 712"/>
                    <a:gd name="T10" fmla="*/ 1248 w 1321"/>
                    <a:gd name="T11" fmla="*/ 516 h 712"/>
                    <a:gd name="T12" fmla="*/ 1216 w 1321"/>
                    <a:gd name="T13" fmla="*/ 538 h 712"/>
                    <a:gd name="T14" fmla="*/ 1173 w 1321"/>
                    <a:gd name="T15" fmla="*/ 559 h 712"/>
                    <a:gd name="T16" fmla="*/ 1125 w 1321"/>
                    <a:gd name="T17" fmla="*/ 578 h 712"/>
                    <a:gd name="T18" fmla="*/ 1071 w 1321"/>
                    <a:gd name="T19" fmla="*/ 594 h 712"/>
                    <a:gd name="T20" fmla="*/ 1011 w 1321"/>
                    <a:gd name="T21" fmla="*/ 608 h 712"/>
                    <a:gd name="T22" fmla="*/ 949 w 1321"/>
                    <a:gd name="T23" fmla="*/ 618 h 712"/>
                    <a:gd name="T24" fmla="*/ 879 w 1321"/>
                    <a:gd name="T25" fmla="*/ 627 h 712"/>
                    <a:gd name="T26" fmla="*/ 808 w 1321"/>
                    <a:gd name="T27" fmla="*/ 632 h 712"/>
                    <a:gd name="T28" fmla="*/ 780 w 1321"/>
                    <a:gd name="T29" fmla="*/ 634 h 712"/>
                    <a:gd name="T30" fmla="*/ 467 w 1321"/>
                    <a:gd name="T31" fmla="*/ 634 h 712"/>
                    <a:gd name="T32" fmla="*/ 463 w 1321"/>
                    <a:gd name="T33" fmla="*/ 634 h 712"/>
                    <a:gd name="T34" fmla="*/ 401 w 1321"/>
                    <a:gd name="T35" fmla="*/ 630 h 712"/>
                    <a:gd name="T36" fmla="*/ 341 w 1321"/>
                    <a:gd name="T37" fmla="*/ 627 h 712"/>
                    <a:gd name="T38" fmla="*/ 285 w 1321"/>
                    <a:gd name="T39" fmla="*/ 620 h 712"/>
                    <a:gd name="T40" fmla="*/ 231 w 1321"/>
                    <a:gd name="T41" fmla="*/ 614 h 712"/>
                    <a:gd name="T42" fmla="*/ 182 w 1321"/>
                    <a:gd name="T43" fmla="*/ 603 h 712"/>
                    <a:gd name="T44" fmla="*/ 138 w 1321"/>
                    <a:gd name="T45" fmla="*/ 590 h 712"/>
                    <a:gd name="T46" fmla="*/ 100 w 1321"/>
                    <a:gd name="T47" fmla="*/ 577 h 712"/>
                    <a:gd name="T48" fmla="*/ 66 w 1321"/>
                    <a:gd name="T49" fmla="*/ 561 h 712"/>
                    <a:gd name="T50" fmla="*/ 38 w 1321"/>
                    <a:gd name="T51" fmla="*/ 541 h 712"/>
                    <a:gd name="T52" fmla="*/ 18 w 1321"/>
                    <a:gd name="T53" fmla="*/ 519 h 712"/>
                    <a:gd name="T54" fmla="*/ 6 w 1321"/>
                    <a:gd name="T55" fmla="*/ 493 h 712"/>
                    <a:gd name="T56" fmla="*/ 0 w 1321"/>
                    <a:gd name="T57" fmla="*/ 467 h 712"/>
                    <a:gd name="T58" fmla="*/ 0 w 1321"/>
                    <a:gd name="T59" fmla="*/ 463 h 712"/>
                    <a:gd name="T60" fmla="*/ 4 w 1321"/>
                    <a:gd name="T61" fmla="*/ 434 h 712"/>
                    <a:gd name="T62" fmla="*/ 16 w 1321"/>
                    <a:gd name="T63" fmla="*/ 397 h 712"/>
                    <a:gd name="T64" fmla="*/ 50 w 1321"/>
                    <a:gd name="T65" fmla="*/ 329 h 712"/>
                    <a:gd name="T66" fmla="*/ 92 w 1321"/>
                    <a:gd name="T67" fmla="*/ 266 h 712"/>
                    <a:gd name="T68" fmla="*/ 144 w 1321"/>
                    <a:gd name="T69" fmla="*/ 209 h 712"/>
                    <a:gd name="T70" fmla="*/ 200 w 1321"/>
                    <a:gd name="T71" fmla="*/ 157 h 712"/>
                    <a:gd name="T72" fmla="*/ 265 w 1321"/>
                    <a:gd name="T73" fmla="*/ 111 h 712"/>
                    <a:gd name="T74" fmla="*/ 335 w 1321"/>
                    <a:gd name="T75" fmla="*/ 73 h 712"/>
                    <a:gd name="T76" fmla="*/ 407 w 1321"/>
                    <a:gd name="T77" fmla="*/ 42 h 712"/>
                    <a:gd name="T78" fmla="*/ 488 w 1321"/>
                    <a:gd name="T79" fmla="*/ 19 h 712"/>
                    <a:gd name="T80" fmla="*/ 570 w 1321"/>
                    <a:gd name="T81" fmla="*/ 5 h 712"/>
                    <a:gd name="T82" fmla="*/ 654 w 1321"/>
                    <a:gd name="T83" fmla="*/ 0 h 712"/>
                    <a:gd name="T84" fmla="*/ 654 w 1321"/>
                    <a:gd name="T85" fmla="*/ 0 h 712"/>
                    <a:gd name="T86" fmla="*/ 745 w 1321"/>
                    <a:gd name="T87" fmla="*/ 5 h 712"/>
                    <a:gd name="T88" fmla="*/ 831 w 1321"/>
                    <a:gd name="T89" fmla="*/ 20 h 712"/>
                    <a:gd name="T90" fmla="*/ 914 w 1321"/>
                    <a:gd name="T91" fmla="*/ 47 h 712"/>
                    <a:gd name="T92" fmla="*/ 991 w 1321"/>
                    <a:gd name="T93" fmla="*/ 80 h 712"/>
                    <a:gd name="T94" fmla="*/ 1062 w 1321"/>
                    <a:gd name="T95" fmla="*/ 122 h 712"/>
                    <a:gd name="T96" fmla="*/ 1127 w 1321"/>
                    <a:gd name="T97" fmla="*/ 173 h 712"/>
                    <a:gd name="T98" fmla="*/ 1185 w 1321"/>
                    <a:gd name="T99" fmla="*/ 228 h 712"/>
                    <a:gd name="T100" fmla="*/ 1234 w 1321"/>
                    <a:gd name="T101" fmla="*/ 289 h 712"/>
                    <a:gd name="T102" fmla="*/ 1276 w 1321"/>
                    <a:gd name="T103" fmla="*/ 357 h 712"/>
                    <a:gd name="T104" fmla="*/ 1276 w 1321"/>
                    <a:gd name="T105" fmla="*/ 357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</p:grpSp>
          <p:sp>
            <p:nvSpPr>
              <p:cNvPr id="97" name="Text Box 25"/>
              <p:cNvSpPr txBox="1">
                <a:spLocks noChangeArrowheads="1"/>
              </p:cNvSpPr>
              <p:nvPr/>
            </p:nvSpPr>
            <p:spPr bwMode="gray">
              <a:xfrm>
                <a:off x="957" y="2166"/>
                <a:ext cx="1023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rtl="0" eaLnBrk="0" hangingPunct="0">
                  <a:defRPr/>
                </a:pPr>
                <a:r>
                  <a:rPr lang="fa-IR" sz="36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cs typeface="B Titr" pitchFamily="2" charset="-78"/>
                  </a:rPr>
                  <a:t>بصیرتی </a:t>
                </a:r>
                <a:endParaRPr lang="en-US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Titr" pitchFamily="2" charset="-78"/>
                </a:endParaRPr>
              </a:p>
            </p:txBody>
          </p:sp>
        </p:grpSp>
        <p:grpSp>
          <p:nvGrpSpPr>
            <p:cNvPr id="8202" name="Group 26"/>
            <p:cNvGrpSpPr>
              <a:grpSpLocks/>
            </p:cNvGrpSpPr>
            <p:nvPr/>
          </p:nvGrpSpPr>
          <p:grpSpPr bwMode="auto">
            <a:xfrm>
              <a:off x="3244" y="2407"/>
              <a:ext cx="1268" cy="1253"/>
              <a:chOff x="3241" y="2438"/>
              <a:chExt cx="1268" cy="1253"/>
            </a:xfrm>
          </p:grpSpPr>
          <p:grpSp>
            <p:nvGrpSpPr>
              <p:cNvPr id="8203" name="Group 27"/>
              <p:cNvGrpSpPr>
                <a:grpSpLocks/>
              </p:cNvGrpSpPr>
              <p:nvPr/>
            </p:nvGrpSpPr>
            <p:grpSpPr bwMode="auto">
              <a:xfrm>
                <a:off x="3241" y="2438"/>
                <a:ext cx="1268" cy="1253"/>
                <a:chOff x="1967" y="1911"/>
                <a:chExt cx="1680" cy="1680"/>
              </a:xfrm>
            </p:grpSpPr>
            <p:sp>
              <p:nvSpPr>
                <p:cNvPr id="94" name="Oval 28"/>
                <p:cNvSpPr>
                  <a:spLocks noChangeArrowheads="1"/>
                </p:cNvSpPr>
                <p:nvPr/>
              </p:nvSpPr>
              <p:spPr bwMode="gray">
                <a:xfrm>
                  <a:off x="1967" y="1911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5451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>
                    <a:defRPr/>
                  </a:pPr>
                  <a:endParaRPr lang="fa-IR">
                    <a:cs typeface="+mn-cs"/>
                  </a:endParaRPr>
                </a:p>
              </p:txBody>
            </p:sp>
            <p:sp>
              <p:nvSpPr>
                <p:cNvPr id="95" name="Freeform 29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rtl="0">
                    <a:defRPr/>
                  </a:pPr>
                  <a:endParaRPr lang="fa-IR">
                    <a:cs typeface="+mn-cs"/>
                  </a:endParaRPr>
                </a:p>
              </p:txBody>
            </p:sp>
          </p:grpSp>
          <p:sp>
            <p:nvSpPr>
              <p:cNvPr id="89" name="Text Box 30"/>
              <p:cNvSpPr txBox="1">
                <a:spLocks noChangeArrowheads="1"/>
              </p:cNvSpPr>
              <p:nvPr/>
            </p:nvSpPr>
            <p:spPr bwMode="gray">
              <a:xfrm>
                <a:off x="3331" y="2978"/>
                <a:ext cx="1080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rtl="0" eaLnBrk="0" hangingPunct="0">
                  <a:defRPr/>
                </a:pPr>
                <a:r>
                  <a:rPr lang="fa-IR" sz="4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cs typeface="B Titr" pitchFamily="2" charset="-78"/>
                  </a:rPr>
                  <a:t>معرفتی</a:t>
                </a:r>
                <a:r>
                  <a:rPr lang="fa-IR" sz="4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cs typeface="B Vahid" pitchFamily="2" charset="-78"/>
                  </a:rPr>
                  <a:t> </a:t>
                </a:r>
                <a:endParaRPr lang="en-US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Vahid" pitchFamily="2" charset="-78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03238"/>
            <a:ext cx="7848600" cy="639746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r>
              <a:rPr lang="fa-IR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برنامه حلقه های صالحین </a:t>
            </a:r>
            <a:endParaRPr lang="en-US" sz="4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776852" y="2786620"/>
            <a:ext cx="2970723" cy="917807"/>
          </a:xfrm>
          <a:custGeom>
            <a:avLst/>
            <a:gdLst>
              <a:gd name="connsiteX0" fmla="*/ 0 w 2970723"/>
              <a:gd name="connsiteY0" fmla="*/ 91781 h 917807"/>
              <a:gd name="connsiteX1" fmla="*/ 91781 w 2970723"/>
              <a:gd name="connsiteY1" fmla="*/ 0 h 917807"/>
              <a:gd name="connsiteX2" fmla="*/ 2878942 w 2970723"/>
              <a:gd name="connsiteY2" fmla="*/ 0 h 917807"/>
              <a:gd name="connsiteX3" fmla="*/ 2970723 w 2970723"/>
              <a:gd name="connsiteY3" fmla="*/ 91781 h 917807"/>
              <a:gd name="connsiteX4" fmla="*/ 2970723 w 2970723"/>
              <a:gd name="connsiteY4" fmla="*/ 826026 h 917807"/>
              <a:gd name="connsiteX5" fmla="*/ 2878942 w 2970723"/>
              <a:gd name="connsiteY5" fmla="*/ 917807 h 917807"/>
              <a:gd name="connsiteX6" fmla="*/ 91781 w 2970723"/>
              <a:gd name="connsiteY6" fmla="*/ 917807 h 917807"/>
              <a:gd name="connsiteX7" fmla="*/ 0 w 2970723"/>
              <a:gd name="connsiteY7" fmla="*/ 826026 h 917807"/>
              <a:gd name="connsiteX8" fmla="*/ 0 w 2970723"/>
              <a:gd name="connsiteY8" fmla="*/ 91781 h 91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0723" h="917807">
                <a:moveTo>
                  <a:pt x="0" y="91781"/>
                </a:moveTo>
                <a:cubicBezTo>
                  <a:pt x="0" y="41092"/>
                  <a:pt x="41092" y="0"/>
                  <a:pt x="91781" y="0"/>
                </a:cubicBezTo>
                <a:lnTo>
                  <a:pt x="2878942" y="0"/>
                </a:lnTo>
                <a:cubicBezTo>
                  <a:pt x="2929631" y="0"/>
                  <a:pt x="2970723" y="41092"/>
                  <a:pt x="2970723" y="91781"/>
                </a:cubicBezTo>
                <a:lnTo>
                  <a:pt x="2970723" y="826026"/>
                </a:lnTo>
                <a:cubicBezTo>
                  <a:pt x="2970723" y="876715"/>
                  <a:pt x="2929631" y="917807"/>
                  <a:pt x="2878942" y="917807"/>
                </a:cubicBezTo>
                <a:lnTo>
                  <a:pt x="91781" y="917807"/>
                </a:lnTo>
                <a:cubicBezTo>
                  <a:pt x="41092" y="917807"/>
                  <a:pt x="0" y="876715"/>
                  <a:pt x="0" y="826026"/>
                </a:cubicBezTo>
                <a:lnTo>
                  <a:pt x="0" y="9178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647" tIns="51647" rIns="51647" bIns="51647" numCol="1" spcCol="1270" anchor="ctr" anchorCtr="0">
            <a:noAutofit/>
          </a:bodyPr>
          <a:lstStyle/>
          <a:p>
            <a:pPr lvl="0" algn="ctr" defTabSz="17335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3900" b="1" kern="1200" dirty="0" smtClean="0">
                <a:solidFill>
                  <a:schemeClr val="tx1"/>
                </a:solidFill>
                <a:cs typeface="B Nazanin" pitchFamily="2" charset="-78"/>
              </a:rPr>
              <a:t>برنامه های حلقه </a:t>
            </a:r>
            <a:endParaRPr lang="fa-IR" sz="3900" b="1" kern="1200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" name="Freeform 4"/>
          <p:cNvSpPr/>
          <p:nvPr/>
        </p:nvSpPr>
        <p:spPr>
          <a:xfrm rot="3090326">
            <a:off x="4834246" y="2775802"/>
            <a:ext cx="1161960" cy="30015"/>
          </a:xfrm>
          <a:custGeom>
            <a:avLst/>
            <a:gdLst>
              <a:gd name="connsiteX0" fmla="*/ 0 w 1161960"/>
              <a:gd name="connsiteY0" fmla="*/ 15007 h 30014"/>
              <a:gd name="connsiteX1" fmla="*/ 1161960 w 1161960"/>
              <a:gd name="connsiteY1" fmla="*/ 15007 h 3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1960" h="30014">
                <a:moveTo>
                  <a:pt x="1161960" y="15007"/>
                </a:moveTo>
                <a:lnTo>
                  <a:pt x="0" y="15007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4631" tIns="-14042" rIns="564630" bIns="-14042" numCol="1" spcCol="1270" anchor="ctr" anchorCtr="0">
            <a:noAutofit/>
          </a:bodyPr>
          <a:lstStyle/>
          <a:p>
            <a:pPr lvl="0" algn="ctr" defTabSz="222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a-IR" sz="500" b="1" kern="120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217985" y="1877192"/>
            <a:ext cx="1835615" cy="917807"/>
          </a:xfrm>
          <a:custGeom>
            <a:avLst/>
            <a:gdLst>
              <a:gd name="connsiteX0" fmla="*/ 0 w 1835615"/>
              <a:gd name="connsiteY0" fmla="*/ 91781 h 917807"/>
              <a:gd name="connsiteX1" fmla="*/ 91781 w 1835615"/>
              <a:gd name="connsiteY1" fmla="*/ 0 h 917807"/>
              <a:gd name="connsiteX2" fmla="*/ 1743834 w 1835615"/>
              <a:gd name="connsiteY2" fmla="*/ 0 h 917807"/>
              <a:gd name="connsiteX3" fmla="*/ 1835615 w 1835615"/>
              <a:gd name="connsiteY3" fmla="*/ 91781 h 917807"/>
              <a:gd name="connsiteX4" fmla="*/ 1835615 w 1835615"/>
              <a:gd name="connsiteY4" fmla="*/ 826026 h 917807"/>
              <a:gd name="connsiteX5" fmla="*/ 1743834 w 1835615"/>
              <a:gd name="connsiteY5" fmla="*/ 917807 h 917807"/>
              <a:gd name="connsiteX6" fmla="*/ 91781 w 1835615"/>
              <a:gd name="connsiteY6" fmla="*/ 917807 h 917807"/>
              <a:gd name="connsiteX7" fmla="*/ 0 w 1835615"/>
              <a:gd name="connsiteY7" fmla="*/ 826026 h 917807"/>
              <a:gd name="connsiteX8" fmla="*/ 0 w 1835615"/>
              <a:gd name="connsiteY8" fmla="*/ 91781 h 91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5615" h="917807">
                <a:moveTo>
                  <a:pt x="0" y="91781"/>
                </a:moveTo>
                <a:cubicBezTo>
                  <a:pt x="0" y="41092"/>
                  <a:pt x="41092" y="0"/>
                  <a:pt x="91781" y="0"/>
                </a:cubicBezTo>
                <a:lnTo>
                  <a:pt x="1743834" y="0"/>
                </a:lnTo>
                <a:cubicBezTo>
                  <a:pt x="1794523" y="0"/>
                  <a:pt x="1835615" y="41092"/>
                  <a:pt x="1835615" y="91781"/>
                </a:cubicBezTo>
                <a:lnTo>
                  <a:pt x="1835615" y="826026"/>
                </a:lnTo>
                <a:cubicBezTo>
                  <a:pt x="1835615" y="876715"/>
                  <a:pt x="1794523" y="917807"/>
                  <a:pt x="1743834" y="917807"/>
                </a:cubicBezTo>
                <a:lnTo>
                  <a:pt x="91781" y="917807"/>
                </a:lnTo>
                <a:cubicBezTo>
                  <a:pt x="41092" y="917807"/>
                  <a:pt x="0" y="876715"/>
                  <a:pt x="0" y="826026"/>
                </a:cubicBezTo>
                <a:lnTo>
                  <a:pt x="0" y="9178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647" tIns="51647" rIns="51647" bIns="51647" numCol="1" spcCol="1270" anchor="ctr" anchorCtr="0">
            <a:noAutofit/>
          </a:bodyPr>
          <a:lstStyle/>
          <a:p>
            <a:pPr lvl="0" algn="ctr" defTabSz="17335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3900" b="1" kern="1200" dirty="0" smtClean="0">
                <a:solidFill>
                  <a:schemeClr val="tx1"/>
                </a:solidFill>
                <a:cs typeface="B Nazanin" pitchFamily="2" charset="-78"/>
              </a:rPr>
              <a:t>فردی </a:t>
            </a:r>
            <a:endParaRPr lang="fa-IR" sz="3900" b="1" kern="1200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7" name="Freeform 6"/>
          <p:cNvSpPr/>
          <p:nvPr/>
        </p:nvSpPr>
        <p:spPr>
          <a:xfrm rot="18341988">
            <a:off x="4814892" y="3723837"/>
            <a:ext cx="1214950" cy="30015"/>
          </a:xfrm>
          <a:custGeom>
            <a:avLst/>
            <a:gdLst>
              <a:gd name="connsiteX0" fmla="*/ 0 w 1214950"/>
              <a:gd name="connsiteY0" fmla="*/ 15007 h 30014"/>
              <a:gd name="connsiteX1" fmla="*/ 1214950 w 1214950"/>
              <a:gd name="connsiteY1" fmla="*/ 15007 h 3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14950" h="30014">
                <a:moveTo>
                  <a:pt x="1214950" y="15007"/>
                </a:moveTo>
                <a:lnTo>
                  <a:pt x="0" y="15007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9799" tIns="-15367" rIns="589803" bIns="-15366" numCol="1" spcCol="1270" anchor="ctr" anchorCtr="0">
            <a:noAutofit/>
          </a:bodyPr>
          <a:lstStyle/>
          <a:p>
            <a:pPr lvl="0" algn="ctr" defTabSz="222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a-IR" sz="500" b="1" kern="120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232266" y="3773264"/>
            <a:ext cx="1835615" cy="917807"/>
          </a:xfrm>
          <a:custGeom>
            <a:avLst/>
            <a:gdLst>
              <a:gd name="connsiteX0" fmla="*/ 0 w 1835615"/>
              <a:gd name="connsiteY0" fmla="*/ 91781 h 917807"/>
              <a:gd name="connsiteX1" fmla="*/ 91781 w 1835615"/>
              <a:gd name="connsiteY1" fmla="*/ 0 h 917807"/>
              <a:gd name="connsiteX2" fmla="*/ 1743834 w 1835615"/>
              <a:gd name="connsiteY2" fmla="*/ 0 h 917807"/>
              <a:gd name="connsiteX3" fmla="*/ 1835615 w 1835615"/>
              <a:gd name="connsiteY3" fmla="*/ 91781 h 917807"/>
              <a:gd name="connsiteX4" fmla="*/ 1835615 w 1835615"/>
              <a:gd name="connsiteY4" fmla="*/ 826026 h 917807"/>
              <a:gd name="connsiteX5" fmla="*/ 1743834 w 1835615"/>
              <a:gd name="connsiteY5" fmla="*/ 917807 h 917807"/>
              <a:gd name="connsiteX6" fmla="*/ 91781 w 1835615"/>
              <a:gd name="connsiteY6" fmla="*/ 917807 h 917807"/>
              <a:gd name="connsiteX7" fmla="*/ 0 w 1835615"/>
              <a:gd name="connsiteY7" fmla="*/ 826026 h 917807"/>
              <a:gd name="connsiteX8" fmla="*/ 0 w 1835615"/>
              <a:gd name="connsiteY8" fmla="*/ 91781 h 91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5615" h="917807">
                <a:moveTo>
                  <a:pt x="0" y="91781"/>
                </a:moveTo>
                <a:cubicBezTo>
                  <a:pt x="0" y="41092"/>
                  <a:pt x="41092" y="0"/>
                  <a:pt x="91781" y="0"/>
                </a:cubicBezTo>
                <a:lnTo>
                  <a:pt x="1743834" y="0"/>
                </a:lnTo>
                <a:cubicBezTo>
                  <a:pt x="1794523" y="0"/>
                  <a:pt x="1835615" y="41092"/>
                  <a:pt x="1835615" y="91781"/>
                </a:cubicBezTo>
                <a:lnTo>
                  <a:pt x="1835615" y="826026"/>
                </a:lnTo>
                <a:cubicBezTo>
                  <a:pt x="1835615" y="876715"/>
                  <a:pt x="1794523" y="917807"/>
                  <a:pt x="1743834" y="917807"/>
                </a:cubicBezTo>
                <a:lnTo>
                  <a:pt x="91781" y="917807"/>
                </a:lnTo>
                <a:cubicBezTo>
                  <a:pt x="41092" y="917807"/>
                  <a:pt x="0" y="876715"/>
                  <a:pt x="0" y="826026"/>
                </a:cubicBezTo>
                <a:lnTo>
                  <a:pt x="0" y="9178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647" tIns="51647" rIns="51647" bIns="51647" numCol="1" spcCol="1270" anchor="ctr" anchorCtr="0">
            <a:noAutofit/>
          </a:bodyPr>
          <a:lstStyle/>
          <a:p>
            <a:pPr lvl="0" algn="ctr" defTabSz="17335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3900" b="1" kern="1200" dirty="0" smtClean="0">
                <a:solidFill>
                  <a:schemeClr val="tx1"/>
                </a:solidFill>
                <a:cs typeface="B Nazanin" pitchFamily="2" charset="-78"/>
              </a:rPr>
              <a:t>جمعی </a:t>
            </a:r>
            <a:endParaRPr lang="fa-IR" sz="3900" b="1" kern="1200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10" name="Freeform 9"/>
          <p:cNvSpPr/>
          <p:nvPr/>
        </p:nvSpPr>
        <p:spPr>
          <a:xfrm rot="3310531">
            <a:off x="2222268" y="3689420"/>
            <a:ext cx="1285750" cy="30015"/>
          </a:xfrm>
          <a:custGeom>
            <a:avLst/>
            <a:gdLst>
              <a:gd name="connsiteX0" fmla="*/ 0 w 1285750"/>
              <a:gd name="connsiteY0" fmla="*/ 15007 h 30014"/>
              <a:gd name="connsiteX1" fmla="*/ 1285750 w 1285750"/>
              <a:gd name="connsiteY1" fmla="*/ 15007 h 3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5750" h="30014">
                <a:moveTo>
                  <a:pt x="1285750" y="15007"/>
                </a:moveTo>
                <a:lnTo>
                  <a:pt x="0" y="15007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3431" tIns="-17136" rIns="623431" bIns="-17137" numCol="1" spcCol="1270" anchor="ctr" anchorCtr="0">
            <a:noAutofit/>
          </a:bodyPr>
          <a:lstStyle/>
          <a:p>
            <a:pPr lvl="0" algn="ctr" defTabSz="222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a-IR" sz="500" b="1" kern="120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62404" y="2717784"/>
            <a:ext cx="1835615" cy="917807"/>
          </a:xfrm>
          <a:custGeom>
            <a:avLst/>
            <a:gdLst>
              <a:gd name="connsiteX0" fmla="*/ 0 w 1835615"/>
              <a:gd name="connsiteY0" fmla="*/ 91781 h 917807"/>
              <a:gd name="connsiteX1" fmla="*/ 91781 w 1835615"/>
              <a:gd name="connsiteY1" fmla="*/ 0 h 917807"/>
              <a:gd name="connsiteX2" fmla="*/ 1743834 w 1835615"/>
              <a:gd name="connsiteY2" fmla="*/ 0 h 917807"/>
              <a:gd name="connsiteX3" fmla="*/ 1835615 w 1835615"/>
              <a:gd name="connsiteY3" fmla="*/ 91781 h 917807"/>
              <a:gd name="connsiteX4" fmla="*/ 1835615 w 1835615"/>
              <a:gd name="connsiteY4" fmla="*/ 826026 h 917807"/>
              <a:gd name="connsiteX5" fmla="*/ 1743834 w 1835615"/>
              <a:gd name="connsiteY5" fmla="*/ 917807 h 917807"/>
              <a:gd name="connsiteX6" fmla="*/ 91781 w 1835615"/>
              <a:gd name="connsiteY6" fmla="*/ 917807 h 917807"/>
              <a:gd name="connsiteX7" fmla="*/ 0 w 1835615"/>
              <a:gd name="connsiteY7" fmla="*/ 826026 h 917807"/>
              <a:gd name="connsiteX8" fmla="*/ 0 w 1835615"/>
              <a:gd name="connsiteY8" fmla="*/ 91781 h 91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5615" h="917807">
                <a:moveTo>
                  <a:pt x="0" y="91781"/>
                </a:moveTo>
                <a:cubicBezTo>
                  <a:pt x="0" y="41092"/>
                  <a:pt x="41092" y="0"/>
                  <a:pt x="91781" y="0"/>
                </a:cubicBezTo>
                <a:lnTo>
                  <a:pt x="1743834" y="0"/>
                </a:lnTo>
                <a:cubicBezTo>
                  <a:pt x="1794523" y="0"/>
                  <a:pt x="1835615" y="41092"/>
                  <a:pt x="1835615" y="91781"/>
                </a:cubicBezTo>
                <a:lnTo>
                  <a:pt x="1835615" y="826026"/>
                </a:lnTo>
                <a:cubicBezTo>
                  <a:pt x="1835615" y="876715"/>
                  <a:pt x="1794523" y="917807"/>
                  <a:pt x="1743834" y="917807"/>
                </a:cubicBezTo>
                <a:lnTo>
                  <a:pt x="91781" y="917807"/>
                </a:lnTo>
                <a:cubicBezTo>
                  <a:pt x="41092" y="917807"/>
                  <a:pt x="0" y="876715"/>
                  <a:pt x="0" y="826026"/>
                </a:cubicBezTo>
                <a:lnTo>
                  <a:pt x="0" y="9178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647" tIns="51647" rIns="51647" bIns="51647" numCol="1" spcCol="1270" anchor="ctr" anchorCtr="0">
            <a:noAutofit/>
          </a:bodyPr>
          <a:lstStyle/>
          <a:p>
            <a:pPr lvl="0" algn="ctr" defTabSz="17335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3900" b="1" kern="1200" dirty="0" smtClean="0">
                <a:solidFill>
                  <a:schemeClr val="tx1"/>
                </a:solidFill>
                <a:cs typeface="B Nazanin" pitchFamily="2" charset="-78"/>
              </a:rPr>
              <a:t>اختصاصی</a:t>
            </a:r>
            <a:endParaRPr lang="fa-IR" sz="3900" b="1" kern="1200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498020" y="4217159"/>
            <a:ext cx="734247" cy="30015"/>
          </a:xfrm>
          <a:custGeom>
            <a:avLst/>
            <a:gdLst>
              <a:gd name="connsiteX0" fmla="*/ 0 w 734246"/>
              <a:gd name="connsiteY0" fmla="*/ 15007 h 30014"/>
              <a:gd name="connsiteX1" fmla="*/ 734246 w 734246"/>
              <a:gd name="connsiteY1" fmla="*/ 15007 h 3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4246" h="30014">
                <a:moveTo>
                  <a:pt x="734246" y="15007"/>
                </a:moveTo>
                <a:lnTo>
                  <a:pt x="0" y="15007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467" tIns="-3348" rIns="361468" bIns="-3349" numCol="1" spcCol="1270" anchor="ctr" anchorCtr="0">
            <a:noAutofit/>
          </a:bodyPr>
          <a:lstStyle/>
          <a:p>
            <a:pPr lvl="0" algn="ctr" defTabSz="222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a-IR" sz="500" b="1" kern="120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62404" y="3773264"/>
            <a:ext cx="1835615" cy="917807"/>
          </a:xfrm>
          <a:custGeom>
            <a:avLst/>
            <a:gdLst>
              <a:gd name="connsiteX0" fmla="*/ 0 w 1835615"/>
              <a:gd name="connsiteY0" fmla="*/ 91781 h 917807"/>
              <a:gd name="connsiteX1" fmla="*/ 91781 w 1835615"/>
              <a:gd name="connsiteY1" fmla="*/ 0 h 917807"/>
              <a:gd name="connsiteX2" fmla="*/ 1743834 w 1835615"/>
              <a:gd name="connsiteY2" fmla="*/ 0 h 917807"/>
              <a:gd name="connsiteX3" fmla="*/ 1835615 w 1835615"/>
              <a:gd name="connsiteY3" fmla="*/ 91781 h 917807"/>
              <a:gd name="connsiteX4" fmla="*/ 1835615 w 1835615"/>
              <a:gd name="connsiteY4" fmla="*/ 826026 h 917807"/>
              <a:gd name="connsiteX5" fmla="*/ 1743834 w 1835615"/>
              <a:gd name="connsiteY5" fmla="*/ 917807 h 917807"/>
              <a:gd name="connsiteX6" fmla="*/ 91781 w 1835615"/>
              <a:gd name="connsiteY6" fmla="*/ 917807 h 917807"/>
              <a:gd name="connsiteX7" fmla="*/ 0 w 1835615"/>
              <a:gd name="connsiteY7" fmla="*/ 826026 h 917807"/>
              <a:gd name="connsiteX8" fmla="*/ 0 w 1835615"/>
              <a:gd name="connsiteY8" fmla="*/ 91781 h 91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5615" h="917807">
                <a:moveTo>
                  <a:pt x="0" y="91781"/>
                </a:moveTo>
                <a:cubicBezTo>
                  <a:pt x="0" y="41092"/>
                  <a:pt x="41092" y="0"/>
                  <a:pt x="91781" y="0"/>
                </a:cubicBezTo>
                <a:lnTo>
                  <a:pt x="1743834" y="0"/>
                </a:lnTo>
                <a:cubicBezTo>
                  <a:pt x="1794523" y="0"/>
                  <a:pt x="1835615" y="41092"/>
                  <a:pt x="1835615" y="91781"/>
                </a:cubicBezTo>
                <a:lnTo>
                  <a:pt x="1835615" y="826026"/>
                </a:lnTo>
                <a:cubicBezTo>
                  <a:pt x="1835615" y="876715"/>
                  <a:pt x="1794523" y="917807"/>
                  <a:pt x="1743834" y="917807"/>
                </a:cubicBezTo>
                <a:lnTo>
                  <a:pt x="91781" y="917807"/>
                </a:lnTo>
                <a:cubicBezTo>
                  <a:pt x="41092" y="917807"/>
                  <a:pt x="0" y="876715"/>
                  <a:pt x="0" y="826026"/>
                </a:cubicBezTo>
                <a:lnTo>
                  <a:pt x="0" y="9178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647" tIns="51647" rIns="51647" bIns="51647" numCol="1" spcCol="1270" anchor="ctr" anchorCtr="0">
            <a:noAutofit/>
          </a:bodyPr>
          <a:lstStyle/>
          <a:p>
            <a:pPr lvl="0" algn="ctr" defTabSz="17335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3900" b="1" kern="1200" dirty="0" smtClean="0">
                <a:solidFill>
                  <a:schemeClr val="tx1"/>
                </a:solidFill>
                <a:cs typeface="B Nazanin" pitchFamily="2" charset="-78"/>
              </a:rPr>
              <a:t>عمومی </a:t>
            </a:r>
            <a:endParaRPr lang="fa-IR" sz="3900" b="1" kern="1200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14" name="Freeform 13"/>
          <p:cNvSpPr/>
          <p:nvPr/>
        </p:nvSpPr>
        <p:spPr>
          <a:xfrm rot="18289469">
            <a:off x="2222268" y="4744899"/>
            <a:ext cx="1285751" cy="30015"/>
          </a:xfrm>
          <a:custGeom>
            <a:avLst/>
            <a:gdLst>
              <a:gd name="connsiteX0" fmla="*/ 0 w 1285750"/>
              <a:gd name="connsiteY0" fmla="*/ 15007 h 30014"/>
              <a:gd name="connsiteX1" fmla="*/ 1285750 w 1285750"/>
              <a:gd name="connsiteY1" fmla="*/ 15007 h 3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5750" h="30014">
                <a:moveTo>
                  <a:pt x="1285750" y="15007"/>
                </a:moveTo>
                <a:lnTo>
                  <a:pt x="0" y="15007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3430" tIns="-17137" rIns="623433" bIns="-17136" numCol="1" spcCol="1270" anchor="ctr" anchorCtr="0">
            <a:noAutofit/>
          </a:bodyPr>
          <a:lstStyle/>
          <a:p>
            <a:pPr lvl="0" algn="ctr" defTabSz="222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a-IR" sz="500" b="1" kern="120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62404" y="4828743"/>
            <a:ext cx="1835615" cy="917807"/>
          </a:xfrm>
          <a:custGeom>
            <a:avLst/>
            <a:gdLst>
              <a:gd name="connsiteX0" fmla="*/ 0 w 1835615"/>
              <a:gd name="connsiteY0" fmla="*/ 91781 h 917807"/>
              <a:gd name="connsiteX1" fmla="*/ 91781 w 1835615"/>
              <a:gd name="connsiteY1" fmla="*/ 0 h 917807"/>
              <a:gd name="connsiteX2" fmla="*/ 1743834 w 1835615"/>
              <a:gd name="connsiteY2" fmla="*/ 0 h 917807"/>
              <a:gd name="connsiteX3" fmla="*/ 1835615 w 1835615"/>
              <a:gd name="connsiteY3" fmla="*/ 91781 h 917807"/>
              <a:gd name="connsiteX4" fmla="*/ 1835615 w 1835615"/>
              <a:gd name="connsiteY4" fmla="*/ 826026 h 917807"/>
              <a:gd name="connsiteX5" fmla="*/ 1743834 w 1835615"/>
              <a:gd name="connsiteY5" fmla="*/ 917807 h 917807"/>
              <a:gd name="connsiteX6" fmla="*/ 91781 w 1835615"/>
              <a:gd name="connsiteY6" fmla="*/ 917807 h 917807"/>
              <a:gd name="connsiteX7" fmla="*/ 0 w 1835615"/>
              <a:gd name="connsiteY7" fmla="*/ 826026 h 917807"/>
              <a:gd name="connsiteX8" fmla="*/ 0 w 1835615"/>
              <a:gd name="connsiteY8" fmla="*/ 91781 h 91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5615" h="917807">
                <a:moveTo>
                  <a:pt x="0" y="91781"/>
                </a:moveTo>
                <a:cubicBezTo>
                  <a:pt x="0" y="41092"/>
                  <a:pt x="41092" y="0"/>
                  <a:pt x="91781" y="0"/>
                </a:cubicBezTo>
                <a:lnTo>
                  <a:pt x="1743834" y="0"/>
                </a:lnTo>
                <a:cubicBezTo>
                  <a:pt x="1794523" y="0"/>
                  <a:pt x="1835615" y="41092"/>
                  <a:pt x="1835615" y="91781"/>
                </a:cubicBezTo>
                <a:lnTo>
                  <a:pt x="1835615" y="826026"/>
                </a:lnTo>
                <a:cubicBezTo>
                  <a:pt x="1835615" y="876715"/>
                  <a:pt x="1794523" y="917807"/>
                  <a:pt x="1743834" y="917807"/>
                </a:cubicBezTo>
                <a:lnTo>
                  <a:pt x="91781" y="917807"/>
                </a:lnTo>
                <a:cubicBezTo>
                  <a:pt x="41092" y="917807"/>
                  <a:pt x="0" y="876715"/>
                  <a:pt x="0" y="826026"/>
                </a:cubicBezTo>
                <a:lnTo>
                  <a:pt x="0" y="9178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647" tIns="51647" rIns="51647" bIns="51647" numCol="1" spcCol="1270" anchor="ctr" anchorCtr="0">
            <a:noAutofit/>
          </a:bodyPr>
          <a:lstStyle/>
          <a:p>
            <a:pPr lvl="0" algn="ctr" defTabSz="17335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3900" b="1" kern="1200" dirty="0" smtClean="0">
                <a:solidFill>
                  <a:schemeClr val="tx1"/>
                </a:solidFill>
                <a:cs typeface="B Nazanin" pitchFamily="2" charset="-78"/>
              </a:rPr>
              <a:t>سازمانی </a:t>
            </a:r>
            <a:endParaRPr lang="fa-IR" sz="3900" b="1" kern="1200" dirty="0">
              <a:solidFill>
                <a:schemeClr val="tx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093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60362"/>
            <a:ext cx="7848600" cy="925498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r>
              <a:rPr lang="fa-IR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برنامه های فردی حلقه </a:t>
            </a:r>
            <a:endParaRPr lang="en-US" sz="4400" dirty="0"/>
          </a:p>
        </p:txBody>
      </p:sp>
      <p:sp>
        <p:nvSpPr>
          <p:cNvPr id="51203" name="AutoShape 3"/>
          <p:cNvSpPr>
            <a:spLocks noChangeArrowheads="1"/>
          </p:cNvSpPr>
          <p:nvPr/>
        </p:nvSpPr>
        <p:spPr bwMode="gray">
          <a:xfrm rot="39573186">
            <a:off x="4777581" y="25344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>
              <a:defRPr/>
            </a:pPr>
            <a:endParaRPr lang="fa-IR">
              <a:cs typeface="+mn-cs"/>
            </a:endParaRPr>
          </a:p>
        </p:txBody>
      </p:sp>
      <p:sp>
        <p:nvSpPr>
          <p:cNvPr id="51204" name="AutoShape 4"/>
          <p:cNvSpPr>
            <a:spLocks noChangeArrowheads="1"/>
          </p:cNvSpPr>
          <p:nvPr/>
        </p:nvSpPr>
        <p:spPr bwMode="gray">
          <a:xfrm rot="3465783">
            <a:off x="4777582" y="469820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>
              <a:defRPr/>
            </a:pPr>
            <a:endParaRPr lang="fa-IR">
              <a:cs typeface="+mn-cs"/>
            </a:endParaRPr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gray">
          <a:xfrm rot="35969022">
            <a:off x="3558381" y="26106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>
              <a:defRPr/>
            </a:pPr>
            <a:endParaRPr lang="fa-IR">
              <a:cs typeface="+mn-cs"/>
            </a:endParaRPr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gray">
          <a:xfrm rot="7535209">
            <a:off x="3520281" y="46648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>
              <a:defRPr/>
            </a:pPr>
            <a:endParaRPr lang="fa-IR">
              <a:cs typeface="+mn-cs"/>
            </a:endParaRPr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gray">
          <a:xfrm>
            <a:off x="5356225" y="3662363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>
              <a:defRPr/>
            </a:pPr>
            <a:endParaRPr lang="fa-IR">
              <a:cs typeface="+mn-cs"/>
            </a:endParaRPr>
          </a:p>
        </p:txBody>
      </p:sp>
      <p:sp>
        <p:nvSpPr>
          <p:cNvPr id="51208" name="AutoShape 8"/>
          <p:cNvSpPr>
            <a:spLocks noChangeArrowheads="1"/>
          </p:cNvSpPr>
          <p:nvPr/>
        </p:nvSpPr>
        <p:spPr bwMode="gray">
          <a:xfrm rot="-10800000">
            <a:off x="2946400" y="3656013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>
              <a:defRPr/>
            </a:pPr>
            <a:endParaRPr lang="fa-IR">
              <a:cs typeface="+mn-cs"/>
            </a:endParaRPr>
          </a:p>
        </p:txBody>
      </p:sp>
      <p:sp>
        <p:nvSpPr>
          <p:cNvPr id="51209" name="Oval 9"/>
          <p:cNvSpPr>
            <a:spLocks noChangeArrowheads="1"/>
          </p:cNvSpPr>
          <p:nvPr/>
        </p:nvSpPr>
        <p:spPr bwMode="gray">
          <a:xfrm>
            <a:off x="2692400" y="1893888"/>
            <a:ext cx="3743325" cy="3744912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l" rtl="0"/>
            <a:endParaRPr lang="fa-IR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348038" y="5151438"/>
            <a:ext cx="360362" cy="360362"/>
            <a:chOff x="2109" y="3612"/>
            <a:chExt cx="227" cy="227"/>
          </a:xfrm>
        </p:grpSpPr>
        <p:sp>
          <p:nvSpPr>
            <p:cNvPr id="51217" name="Oval 1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>
                <a:defRPr/>
              </a:pPr>
              <a:endParaRPr lang="fa-IR">
                <a:cs typeface="+mn-cs"/>
              </a:endParaRPr>
            </a:p>
          </p:txBody>
        </p:sp>
        <p:sp>
          <p:nvSpPr>
            <p:cNvPr id="51218" name="Oval 1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>
                <a:defRPr/>
              </a:pPr>
              <a:endParaRPr lang="fa-IR">
                <a:cs typeface="+mn-cs"/>
              </a:endParaRPr>
            </a:p>
          </p:txBody>
        </p:sp>
      </p:grpSp>
      <p:sp>
        <p:nvSpPr>
          <p:cNvPr id="51228" name="Oval 28"/>
          <p:cNvSpPr>
            <a:spLocks noChangeArrowheads="1"/>
          </p:cNvSpPr>
          <p:nvPr/>
        </p:nvSpPr>
        <p:spPr bwMode="gray">
          <a:xfrm>
            <a:off x="3624263" y="2846388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rtl="0">
              <a:defRPr/>
            </a:pPr>
            <a:endParaRPr lang="fa-IR">
              <a:cs typeface="+mn-cs"/>
            </a:endParaRPr>
          </a:p>
        </p:txBody>
      </p:sp>
      <p:sp>
        <p:nvSpPr>
          <p:cNvPr id="51229" name="Oval 29"/>
          <p:cNvSpPr>
            <a:spLocks noChangeArrowheads="1"/>
          </p:cNvSpPr>
          <p:nvPr/>
        </p:nvSpPr>
        <p:spPr bwMode="gray">
          <a:xfrm>
            <a:off x="3617913" y="2830513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rtl="0">
              <a:defRPr/>
            </a:pPr>
            <a:endParaRPr lang="fa-IR">
              <a:cs typeface="+mn-cs"/>
            </a:endParaRPr>
          </a:p>
        </p:txBody>
      </p:sp>
      <p:sp>
        <p:nvSpPr>
          <p:cNvPr id="51230" name="Oval 30"/>
          <p:cNvSpPr>
            <a:spLocks noChangeArrowheads="1"/>
          </p:cNvSpPr>
          <p:nvPr/>
        </p:nvSpPr>
        <p:spPr bwMode="gray">
          <a:xfrm>
            <a:off x="3751263" y="2973388"/>
            <a:ext cx="1690687" cy="1690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rtl="0">
              <a:defRPr/>
            </a:pPr>
            <a:endParaRPr lang="fa-IR">
              <a:cs typeface="+mn-cs"/>
            </a:endParaRPr>
          </a:p>
        </p:txBody>
      </p:sp>
      <p:sp>
        <p:nvSpPr>
          <p:cNvPr id="51231" name="Oval 31"/>
          <p:cNvSpPr>
            <a:spLocks noChangeArrowheads="1"/>
          </p:cNvSpPr>
          <p:nvPr/>
        </p:nvSpPr>
        <p:spPr bwMode="gray">
          <a:xfrm>
            <a:off x="3733800" y="2946400"/>
            <a:ext cx="1690688" cy="1690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rtl="0">
              <a:defRPr/>
            </a:pPr>
            <a:endParaRPr lang="fa-IR">
              <a:cs typeface="+mn-cs"/>
            </a:endParaRPr>
          </a:p>
        </p:txBody>
      </p: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3835400" y="3057525"/>
            <a:ext cx="1522413" cy="1522413"/>
            <a:chOff x="2416" y="1926"/>
            <a:chExt cx="959" cy="959"/>
          </a:xfrm>
        </p:grpSpPr>
        <p:sp>
          <p:nvSpPr>
            <p:cNvPr id="9255" name="Oval 32"/>
            <p:cNvSpPr>
              <a:spLocks noChangeArrowheads="1"/>
            </p:cNvSpPr>
            <p:nvPr/>
          </p:nvSpPr>
          <p:spPr bwMode="gray">
            <a:xfrm>
              <a:off x="2416" y="1926"/>
              <a:ext cx="959" cy="95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 rtl="0"/>
              <a:endParaRPr lang="fa-IR"/>
            </a:p>
          </p:txBody>
        </p:sp>
        <p:sp>
          <p:nvSpPr>
            <p:cNvPr id="9256" name="Oval 33"/>
            <p:cNvSpPr>
              <a:spLocks noChangeArrowheads="1"/>
            </p:cNvSpPr>
            <p:nvPr/>
          </p:nvSpPr>
          <p:spPr bwMode="gray">
            <a:xfrm>
              <a:off x="2430" y="1938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l" rtl="0"/>
              <a:endParaRPr lang="fa-IR"/>
            </a:p>
          </p:txBody>
        </p:sp>
        <p:sp>
          <p:nvSpPr>
            <p:cNvPr id="9257" name="Oval 34"/>
            <p:cNvSpPr>
              <a:spLocks noChangeArrowheads="1"/>
            </p:cNvSpPr>
            <p:nvPr/>
          </p:nvSpPr>
          <p:spPr bwMode="gray">
            <a:xfrm>
              <a:off x="2441" y="1944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l" rtl="0"/>
              <a:endParaRPr lang="fa-IR"/>
            </a:p>
          </p:txBody>
        </p:sp>
        <p:sp>
          <p:nvSpPr>
            <p:cNvPr id="9258" name="Oval 35"/>
            <p:cNvSpPr>
              <a:spLocks noChangeArrowheads="1"/>
            </p:cNvSpPr>
            <p:nvPr/>
          </p:nvSpPr>
          <p:spPr bwMode="gray">
            <a:xfrm>
              <a:off x="2451" y="1953"/>
              <a:ext cx="861" cy="845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l" rtl="0"/>
              <a:endParaRPr lang="fa-IR"/>
            </a:p>
          </p:txBody>
        </p:sp>
        <p:sp>
          <p:nvSpPr>
            <p:cNvPr id="9259" name="Oval 36"/>
            <p:cNvSpPr>
              <a:spLocks noChangeArrowheads="1"/>
            </p:cNvSpPr>
            <p:nvPr/>
          </p:nvSpPr>
          <p:spPr bwMode="gray">
            <a:xfrm>
              <a:off x="2502" y="1976"/>
              <a:ext cx="765" cy="68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l" rtl="0"/>
              <a:endParaRPr lang="fa-IR"/>
            </a:p>
          </p:txBody>
        </p:sp>
      </p:grpSp>
      <p:sp>
        <p:nvSpPr>
          <p:cNvPr id="51237" name="Text Box 37"/>
          <p:cNvSpPr txBox="1">
            <a:spLocks noChangeArrowheads="1"/>
          </p:cNvSpPr>
          <p:nvPr/>
        </p:nvSpPr>
        <p:spPr bwMode="auto">
          <a:xfrm>
            <a:off x="3758547" y="3308791"/>
            <a:ext cx="16494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/>
            <a:r>
              <a:rPr lang="fa-IR" sz="3600" b="1" dirty="0" smtClean="0">
                <a:cs typeface="B Kourosh" pitchFamily="2" charset="-78"/>
              </a:rPr>
              <a:t>برنامه های فردی </a:t>
            </a:r>
            <a:endParaRPr lang="en-US" sz="3600" b="1" dirty="0">
              <a:cs typeface="B Kourosh" pitchFamily="2" charset="-78"/>
            </a:endParaRPr>
          </a:p>
        </p:txBody>
      </p:sp>
      <p:sp>
        <p:nvSpPr>
          <p:cNvPr id="51238" name="Text Box 38"/>
          <p:cNvSpPr txBox="1">
            <a:spLocks noChangeArrowheads="1"/>
          </p:cNvSpPr>
          <p:nvPr/>
        </p:nvSpPr>
        <p:spPr bwMode="auto">
          <a:xfrm>
            <a:off x="5715000" y="1643050"/>
            <a:ext cx="321594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/>
            <a:r>
              <a:rPr lang="fa-IR" sz="2400" dirty="0" smtClean="0">
                <a:cs typeface="B Koodak" pitchFamily="2" charset="-78"/>
              </a:rPr>
              <a:t>مطالعه فردی                       </a:t>
            </a:r>
            <a:r>
              <a:rPr lang="fa-IR" sz="2000" dirty="0" smtClean="0">
                <a:cs typeface="B Koodak" pitchFamily="2" charset="-78"/>
              </a:rPr>
              <a:t>(ترجیحا کتب شهید مطهری)</a:t>
            </a:r>
            <a:endParaRPr lang="en-US" sz="2000" dirty="0">
              <a:cs typeface="B Koodak" pitchFamily="2" charset="-78"/>
            </a:endParaRPr>
          </a:p>
        </p:txBody>
      </p:sp>
      <p:sp>
        <p:nvSpPr>
          <p:cNvPr id="51239" name="Text Box 39"/>
          <p:cNvSpPr txBox="1">
            <a:spLocks noChangeArrowheads="1"/>
          </p:cNvSpPr>
          <p:nvPr/>
        </p:nvSpPr>
        <p:spPr bwMode="auto">
          <a:xfrm>
            <a:off x="112395" y="1571612"/>
            <a:ext cx="32848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/>
            <a:r>
              <a:rPr lang="fa-IR" sz="2400" dirty="0" smtClean="0">
                <a:cs typeface="B Koodak" pitchFamily="2" charset="-78"/>
              </a:rPr>
              <a:t>مشاوره فردی                           </a:t>
            </a:r>
            <a:r>
              <a:rPr lang="fa-IR" sz="2000" dirty="0" smtClean="0">
                <a:cs typeface="B Koodak" pitchFamily="2" charset="-78"/>
              </a:rPr>
              <a:t>(شرعی، اخلاقی، روانشناسی و شغلی)</a:t>
            </a:r>
            <a:endParaRPr lang="en-US" sz="2000" dirty="0">
              <a:cs typeface="B Koodak" pitchFamily="2" charset="-78"/>
            </a:endParaRPr>
          </a:p>
        </p:txBody>
      </p:sp>
      <p:sp>
        <p:nvSpPr>
          <p:cNvPr id="51240" name="Text Box 40"/>
          <p:cNvSpPr txBox="1">
            <a:spLocks noChangeArrowheads="1"/>
          </p:cNvSpPr>
          <p:nvPr/>
        </p:nvSpPr>
        <p:spPr bwMode="auto">
          <a:xfrm>
            <a:off x="6629400" y="3632200"/>
            <a:ext cx="17123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/>
            <a:r>
              <a:rPr lang="fa-IR" sz="2400" dirty="0" smtClean="0">
                <a:cs typeface="B Koodak" pitchFamily="2" charset="-78"/>
              </a:rPr>
              <a:t>حفظ قرآن (و تفسیر) </a:t>
            </a:r>
            <a:endParaRPr lang="en-US" sz="2400" dirty="0">
              <a:cs typeface="B Koodak" pitchFamily="2" charset="-78"/>
            </a:endParaRPr>
          </a:p>
        </p:txBody>
      </p:sp>
      <p:sp>
        <p:nvSpPr>
          <p:cNvPr id="51241" name="Text Box 41"/>
          <p:cNvSpPr txBox="1">
            <a:spLocks noChangeArrowheads="1"/>
          </p:cNvSpPr>
          <p:nvPr/>
        </p:nvSpPr>
        <p:spPr bwMode="auto">
          <a:xfrm>
            <a:off x="6072198" y="5000636"/>
            <a:ext cx="24163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/>
            <a:r>
              <a:rPr lang="fa-IR" sz="2400" dirty="0" smtClean="0">
                <a:cs typeface="B Koodak" pitchFamily="2" charset="-78"/>
              </a:rPr>
              <a:t>شکوفایی استعداد و مهارتهای فردی </a:t>
            </a:r>
            <a:endParaRPr lang="en-US" sz="2400" dirty="0">
              <a:cs typeface="B Koodak" pitchFamily="2" charset="-78"/>
            </a:endParaRPr>
          </a:p>
        </p:txBody>
      </p:sp>
      <p:sp>
        <p:nvSpPr>
          <p:cNvPr id="51242" name="Text Box 42"/>
          <p:cNvSpPr txBox="1">
            <a:spLocks noChangeArrowheads="1"/>
          </p:cNvSpPr>
          <p:nvPr/>
        </p:nvSpPr>
        <p:spPr bwMode="auto">
          <a:xfrm>
            <a:off x="642910" y="3571876"/>
            <a:ext cx="14287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0"/>
            <a:r>
              <a:rPr lang="fa-IR" sz="2400" dirty="0" smtClean="0">
                <a:cs typeface="B Koodak" pitchFamily="2" charset="-78"/>
              </a:rPr>
              <a:t>رفع شبهات </a:t>
            </a:r>
            <a:r>
              <a:rPr lang="fa-IR" sz="1600" dirty="0" smtClean="0">
                <a:cs typeface="B Koodak" pitchFamily="2" charset="-78"/>
              </a:rPr>
              <a:t>( در اسرع وقت )</a:t>
            </a:r>
            <a:endParaRPr lang="en-US" sz="2400" dirty="0">
              <a:cs typeface="B Koodak" pitchFamily="2" charset="-78"/>
            </a:endParaRPr>
          </a:p>
        </p:txBody>
      </p:sp>
      <p:sp>
        <p:nvSpPr>
          <p:cNvPr id="51243" name="Text Box 43"/>
          <p:cNvSpPr txBox="1">
            <a:spLocks noChangeArrowheads="1"/>
          </p:cNvSpPr>
          <p:nvPr/>
        </p:nvSpPr>
        <p:spPr bwMode="auto">
          <a:xfrm>
            <a:off x="2592375" y="5198704"/>
            <a:ext cx="3818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0"/>
            <a:r>
              <a:rPr lang="fa-IR" sz="2400" dirty="0" smtClean="0">
                <a:cs typeface="B Koodak" pitchFamily="2" charset="-78"/>
              </a:rPr>
              <a:t>...</a:t>
            </a:r>
            <a:endParaRPr lang="en-US" sz="2400" dirty="0">
              <a:cs typeface="B Koodak" pitchFamily="2" charset="-78"/>
            </a:endParaRPr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2514600" y="3657600"/>
            <a:ext cx="360363" cy="360363"/>
            <a:chOff x="2109" y="3612"/>
            <a:chExt cx="227" cy="227"/>
          </a:xfrm>
        </p:grpSpPr>
        <p:sp>
          <p:nvSpPr>
            <p:cNvPr id="51245" name="Oval 45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>
                <a:defRPr/>
              </a:pPr>
              <a:endParaRPr lang="fa-IR">
                <a:cs typeface="+mn-cs"/>
              </a:endParaRPr>
            </a:p>
          </p:txBody>
        </p:sp>
        <p:sp>
          <p:nvSpPr>
            <p:cNvPr id="51246" name="Oval 46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>
                <a:defRPr/>
              </a:pPr>
              <a:endParaRPr lang="fa-IR">
                <a:cs typeface="+mn-cs"/>
              </a:endParaRPr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3352800" y="1981200"/>
            <a:ext cx="360363" cy="360363"/>
            <a:chOff x="2109" y="3612"/>
            <a:chExt cx="227" cy="227"/>
          </a:xfrm>
        </p:grpSpPr>
        <p:sp>
          <p:nvSpPr>
            <p:cNvPr id="51248" name="Oval 48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>
                <a:defRPr/>
              </a:pPr>
              <a:endParaRPr lang="fa-IR">
                <a:cs typeface="+mn-cs"/>
              </a:endParaRPr>
            </a:p>
          </p:txBody>
        </p:sp>
        <p:sp>
          <p:nvSpPr>
            <p:cNvPr id="51249" name="Oval 49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>
                <a:defRPr/>
              </a:pPr>
              <a:endParaRPr lang="fa-IR">
                <a:cs typeface="+mn-cs"/>
              </a:endParaRPr>
            </a:p>
          </p:txBody>
        </p:sp>
      </p:grp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5334000" y="1981200"/>
            <a:ext cx="360363" cy="360363"/>
            <a:chOff x="2109" y="3612"/>
            <a:chExt cx="227" cy="227"/>
          </a:xfrm>
        </p:grpSpPr>
        <p:sp>
          <p:nvSpPr>
            <p:cNvPr id="51251" name="Oval 51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>
                <a:defRPr/>
              </a:pPr>
              <a:endParaRPr lang="fa-IR">
                <a:cs typeface="+mn-cs"/>
              </a:endParaRPr>
            </a:p>
          </p:txBody>
        </p:sp>
        <p:sp>
          <p:nvSpPr>
            <p:cNvPr id="51252" name="Oval 52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>
                <a:defRPr/>
              </a:pPr>
              <a:endParaRPr lang="fa-IR">
                <a:cs typeface="+mn-cs"/>
              </a:endParaRPr>
            </a:p>
          </p:txBody>
        </p:sp>
      </p:grp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6248400" y="3581400"/>
            <a:ext cx="360363" cy="360363"/>
            <a:chOff x="2109" y="3612"/>
            <a:chExt cx="227" cy="227"/>
          </a:xfrm>
        </p:grpSpPr>
        <p:sp>
          <p:nvSpPr>
            <p:cNvPr id="51254" name="Oval 54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>
                <a:defRPr/>
              </a:pPr>
              <a:endParaRPr lang="fa-IR">
                <a:cs typeface="+mn-cs"/>
              </a:endParaRPr>
            </a:p>
          </p:txBody>
        </p:sp>
        <p:sp>
          <p:nvSpPr>
            <p:cNvPr id="51255" name="Oval 55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>
                <a:defRPr/>
              </a:pPr>
              <a:endParaRPr lang="fa-IR">
                <a:cs typeface="+mn-cs"/>
              </a:endParaRPr>
            </a:p>
          </p:txBody>
        </p:sp>
      </p:grpSp>
      <p:grpSp>
        <p:nvGrpSpPr>
          <p:cNvPr id="8" name="Group 56"/>
          <p:cNvGrpSpPr>
            <a:grpSpLocks/>
          </p:cNvGrpSpPr>
          <p:nvPr/>
        </p:nvGrpSpPr>
        <p:grpSpPr bwMode="auto">
          <a:xfrm>
            <a:off x="5410200" y="5105400"/>
            <a:ext cx="360363" cy="360363"/>
            <a:chOff x="2109" y="3612"/>
            <a:chExt cx="227" cy="227"/>
          </a:xfrm>
        </p:grpSpPr>
        <p:sp>
          <p:nvSpPr>
            <p:cNvPr id="51257" name="Oval 5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>
                <a:defRPr/>
              </a:pPr>
              <a:endParaRPr lang="fa-IR">
                <a:cs typeface="+mn-cs"/>
              </a:endParaRPr>
            </a:p>
          </p:txBody>
        </p:sp>
        <p:sp>
          <p:nvSpPr>
            <p:cNvPr id="51258" name="Oval 5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>
                <a:defRPr/>
              </a:pPr>
              <a:endParaRPr lang="fa-IR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nimBg="1"/>
      <p:bldP spid="51204" grpId="0" animBg="1"/>
      <p:bldP spid="51205" grpId="0" animBg="1"/>
      <p:bldP spid="51206" grpId="0" animBg="1"/>
      <p:bldP spid="51208" grpId="0" animBg="1"/>
      <p:bldP spid="51209" grpId="0" animBg="1"/>
      <p:bldP spid="51228" grpId="0" animBg="1"/>
      <p:bldP spid="51229" grpId="0" animBg="1"/>
      <p:bldP spid="51230" grpId="0" animBg="1"/>
      <p:bldP spid="51231" grpId="0" animBg="1"/>
      <p:bldP spid="51237" grpId="0"/>
      <p:bldP spid="51238" grpId="0"/>
      <p:bldP spid="51239" grpId="0"/>
      <p:bldP spid="51241" grpId="0"/>
      <p:bldP spid="51242" grpId="0"/>
      <p:bldP spid="512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60362"/>
            <a:ext cx="7848600" cy="925498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r>
              <a:rPr lang="fa-IR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برنامه های جمعی اختصاصی حلقه </a:t>
            </a:r>
            <a:endParaRPr lang="en-US" sz="4400" dirty="0"/>
          </a:p>
        </p:txBody>
      </p:sp>
      <p:sp>
        <p:nvSpPr>
          <p:cNvPr id="58" name="Text Box 12"/>
          <p:cNvSpPr txBox="1">
            <a:spLocks noChangeArrowheads="1"/>
          </p:cNvSpPr>
          <p:nvPr/>
        </p:nvSpPr>
        <p:spPr bwMode="auto">
          <a:xfrm>
            <a:off x="7455898" y="1471459"/>
            <a:ext cx="18473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endParaRPr lang="fa-IR" sz="2000">
              <a:cs typeface="B Nazanin" pitchFamily="2" charset="-78"/>
            </a:endParaRPr>
          </a:p>
        </p:txBody>
      </p:sp>
      <p:sp>
        <p:nvSpPr>
          <p:cNvPr id="59" name="AutoShape 5"/>
          <p:cNvSpPr>
            <a:spLocks noChangeArrowheads="1"/>
          </p:cNvSpPr>
          <p:nvPr/>
        </p:nvSpPr>
        <p:spPr bwMode="gray">
          <a:xfrm rot="5432887">
            <a:off x="7113934" y="3119136"/>
            <a:ext cx="1947751" cy="1726653"/>
          </a:xfrm>
          <a:prstGeom prst="hexagon">
            <a:avLst>
              <a:gd name="adj" fmla="val 26487"/>
              <a:gd name="vf" fmla="val 11547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10800000" vert="eaVert" wrap="none" anchor="ctr">
            <a:flatTx/>
          </a:bodyPr>
          <a:lstStyle/>
          <a:p>
            <a:pPr algn="ctr" eaLnBrk="0" hangingPunct="0"/>
            <a:r>
              <a:rPr lang="en-US" b="1" dirty="0" smtClean="0">
                <a:solidFill>
                  <a:srgbClr val="FFFFFF"/>
                </a:solidFill>
              </a:rPr>
              <a:t>		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0" name="AutoShape 6"/>
          <p:cNvSpPr>
            <a:spLocks noChangeArrowheads="1"/>
          </p:cNvSpPr>
          <p:nvPr/>
        </p:nvSpPr>
        <p:spPr bwMode="gray">
          <a:xfrm rot="5432887">
            <a:off x="6256678" y="1476062"/>
            <a:ext cx="1947751" cy="1726653"/>
          </a:xfrm>
          <a:prstGeom prst="hexagon">
            <a:avLst>
              <a:gd name="adj" fmla="val 26487"/>
              <a:gd name="vf" fmla="val 11547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10800000" vert="eaVert" wrap="none" anchor="ctr">
            <a:flatTx/>
          </a:bodyPr>
          <a:lstStyle/>
          <a:p>
            <a:pPr algn="ctr" eaLnBrk="0" hangingPunct="0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1" name="AutoShape 7"/>
          <p:cNvSpPr>
            <a:spLocks noChangeArrowheads="1"/>
          </p:cNvSpPr>
          <p:nvPr/>
        </p:nvSpPr>
        <p:spPr bwMode="gray">
          <a:xfrm rot="5432887">
            <a:off x="6328115" y="4619333"/>
            <a:ext cx="1947751" cy="1726653"/>
          </a:xfrm>
          <a:prstGeom prst="hexagon">
            <a:avLst>
              <a:gd name="adj" fmla="val 26487"/>
              <a:gd name="vf" fmla="val 11547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10800000" vert="eaVert" wrap="none" anchor="ctr">
            <a:flatTx/>
          </a:bodyPr>
          <a:lstStyle/>
          <a:p>
            <a:pPr algn="ctr" eaLnBrk="0" hangingPunct="0"/>
            <a:endParaRPr lang="en-US" sz="2000" b="1" dirty="0">
              <a:solidFill>
                <a:srgbClr val="FFFFFF"/>
              </a:solidFill>
              <a:cs typeface="B Nazanin" pitchFamily="2" charset="-78"/>
            </a:endParaRPr>
          </a:p>
        </p:txBody>
      </p:sp>
      <p:sp>
        <p:nvSpPr>
          <p:cNvPr id="62" name="AutoShape 5"/>
          <p:cNvSpPr>
            <a:spLocks noChangeArrowheads="1"/>
          </p:cNvSpPr>
          <p:nvPr/>
        </p:nvSpPr>
        <p:spPr bwMode="gray">
          <a:xfrm rot="5432887">
            <a:off x="5399422" y="3119135"/>
            <a:ext cx="1947751" cy="1726653"/>
          </a:xfrm>
          <a:prstGeom prst="hexagon">
            <a:avLst>
              <a:gd name="adj" fmla="val 26487"/>
              <a:gd name="vf" fmla="val 11547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10800000" vert="eaVert" wrap="none" anchor="ctr">
            <a:flatTx/>
          </a:bodyPr>
          <a:lstStyle/>
          <a:p>
            <a:pPr algn="ctr" eaLnBrk="0" hangingPunct="0"/>
            <a:endParaRPr lang="en-US" sz="2000" b="1" dirty="0">
              <a:solidFill>
                <a:srgbClr val="FFFFFF"/>
              </a:solidFill>
              <a:cs typeface="B Nazanin" pitchFamily="2" charset="-78"/>
            </a:endParaRPr>
          </a:p>
        </p:txBody>
      </p:sp>
      <p:sp>
        <p:nvSpPr>
          <p:cNvPr id="63" name="AutoShape 6"/>
          <p:cNvSpPr>
            <a:spLocks noChangeArrowheads="1"/>
          </p:cNvSpPr>
          <p:nvPr/>
        </p:nvSpPr>
        <p:spPr bwMode="gray">
          <a:xfrm rot="5432887">
            <a:off x="4479638" y="1523290"/>
            <a:ext cx="1947751" cy="1726653"/>
          </a:xfrm>
          <a:prstGeom prst="hexagon">
            <a:avLst>
              <a:gd name="adj" fmla="val 26487"/>
              <a:gd name="vf" fmla="val 11547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10800000" vert="eaVert" wrap="none" anchor="ctr">
            <a:flatTx/>
          </a:bodyPr>
          <a:lstStyle/>
          <a:p>
            <a:pPr algn="ctr" eaLnBrk="0" hangingPunct="0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4" name="AutoShape 7"/>
          <p:cNvSpPr>
            <a:spLocks noChangeArrowheads="1"/>
          </p:cNvSpPr>
          <p:nvPr/>
        </p:nvSpPr>
        <p:spPr bwMode="gray">
          <a:xfrm rot="5432887">
            <a:off x="4542166" y="4619334"/>
            <a:ext cx="1947751" cy="1726653"/>
          </a:xfrm>
          <a:prstGeom prst="hexagon">
            <a:avLst>
              <a:gd name="adj" fmla="val 26487"/>
              <a:gd name="vf" fmla="val 11547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10800000" vert="eaVert" wrap="none" anchor="ctr">
            <a:flatTx/>
          </a:bodyPr>
          <a:lstStyle/>
          <a:p>
            <a:pPr algn="ctr" eaLnBrk="0" hangingPunct="0"/>
            <a:endParaRPr lang="en-US" sz="2000" b="1" dirty="0">
              <a:solidFill>
                <a:srgbClr val="FFFFFF"/>
              </a:solidFill>
              <a:cs typeface="B Nazanin" pitchFamily="2" charset="-78"/>
            </a:endParaRPr>
          </a:p>
        </p:txBody>
      </p:sp>
      <p:sp>
        <p:nvSpPr>
          <p:cNvPr id="65" name="AutoShape 8"/>
          <p:cNvSpPr>
            <a:spLocks noChangeArrowheads="1"/>
          </p:cNvSpPr>
          <p:nvPr/>
        </p:nvSpPr>
        <p:spPr bwMode="gray">
          <a:xfrm rot="5400000">
            <a:off x="3604195" y="3110921"/>
            <a:ext cx="1947751" cy="1726653"/>
          </a:xfrm>
          <a:prstGeom prst="hexagon">
            <a:avLst>
              <a:gd name="adj" fmla="val 26487"/>
              <a:gd name="vf" fmla="val 11547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10800000" vert="eaVert" wrap="none" anchor="ctr">
            <a:flatTx/>
          </a:bodyPr>
          <a:lstStyle/>
          <a:p>
            <a:pPr algn="ctr" eaLnBrk="0" hangingPunct="0"/>
            <a:endParaRPr lang="en-US" sz="2000" b="1" dirty="0">
              <a:solidFill>
                <a:srgbClr val="FFFFFF"/>
              </a:solidFill>
              <a:cs typeface="B Nazanin" pitchFamily="2" charset="-78"/>
            </a:endParaRPr>
          </a:p>
        </p:txBody>
      </p:sp>
      <p:sp>
        <p:nvSpPr>
          <p:cNvPr id="66" name="AutoShape 9"/>
          <p:cNvSpPr>
            <a:spLocks noChangeArrowheads="1"/>
          </p:cNvSpPr>
          <p:nvPr/>
        </p:nvSpPr>
        <p:spPr bwMode="gray">
          <a:xfrm rot="5432887">
            <a:off x="2745378" y="1543537"/>
            <a:ext cx="1947751" cy="1726653"/>
          </a:xfrm>
          <a:prstGeom prst="hexagon">
            <a:avLst>
              <a:gd name="adj" fmla="val 26487"/>
              <a:gd name="vf" fmla="val 11547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10800000" vert="eaVert" wrap="none" anchor="ctr">
            <a:flatTx/>
          </a:bodyPr>
          <a:lstStyle/>
          <a:p>
            <a:pPr algn="ctr" eaLnBrk="0" hangingPunct="0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7" name="AutoShape 10"/>
          <p:cNvSpPr>
            <a:spLocks noChangeArrowheads="1"/>
          </p:cNvSpPr>
          <p:nvPr/>
        </p:nvSpPr>
        <p:spPr bwMode="gray">
          <a:xfrm rot="5432887">
            <a:off x="2756216" y="4619333"/>
            <a:ext cx="1947751" cy="1726653"/>
          </a:xfrm>
          <a:prstGeom prst="hexagon">
            <a:avLst>
              <a:gd name="adj" fmla="val 26487"/>
              <a:gd name="vf" fmla="val 11547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10800000" vert="eaVert" wrap="none" anchor="ctr">
            <a:flatTx/>
          </a:bodyPr>
          <a:lstStyle/>
          <a:p>
            <a:pPr algn="ctr" eaLnBrk="0" hangingPunct="0"/>
            <a:endParaRPr lang="en-US" sz="2000" b="1" dirty="0">
              <a:solidFill>
                <a:srgbClr val="FFFFFF"/>
              </a:solidFill>
              <a:cs typeface="B Nazanin" pitchFamily="2" charset="-78"/>
            </a:endParaRPr>
          </a:p>
        </p:txBody>
      </p:sp>
      <p:sp>
        <p:nvSpPr>
          <p:cNvPr id="68" name="AutoShape 11"/>
          <p:cNvSpPr>
            <a:spLocks noChangeArrowheads="1"/>
          </p:cNvSpPr>
          <p:nvPr/>
        </p:nvSpPr>
        <p:spPr bwMode="gray">
          <a:xfrm rot="5432887">
            <a:off x="1869164" y="3095751"/>
            <a:ext cx="1947751" cy="1726653"/>
          </a:xfrm>
          <a:prstGeom prst="hexagon">
            <a:avLst>
              <a:gd name="adj" fmla="val 26487"/>
              <a:gd name="vf" fmla="val 11547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10800000" vert="eaVert" wrap="none" anchor="ctr">
            <a:flatTx/>
          </a:bodyPr>
          <a:lstStyle/>
          <a:p>
            <a:pPr algn="ctr" eaLnBrk="0" hangingPunct="0"/>
            <a:endParaRPr lang="en-US" sz="2000" b="1" dirty="0">
              <a:solidFill>
                <a:srgbClr val="FFFFFF"/>
              </a:solidFill>
              <a:cs typeface="B Nazanin" pitchFamily="2" charset="-78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427440" y="2143116"/>
            <a:ext cx="149915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cs typeface="B Nazanin" pitchFamily="2" charset="-78"/>
              </a:rPr>
              <a:t>جلسات تربیتی </a:t>
            </a:r>
            <a:endParaRPr lang="fa-IR" sz="2000" b="1" dirty="0">
              <a:cs typeface="B Nazanin" pitchFamily="2" charset="-78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500694" y="3429000"/>
            <a:ext cx="164298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cs typeface="B Nazanin" pitchFamily="2" charset="-78"/>
              </a:rPr>
              <a:t>اردو های گروهی (زیارتی، شغلی و ...)</a:t>
            </a:r>
            <a:endParaRPr lang="fa-IR" sz="2000" b="1" dirty="0">
              <a:cs typeface="B Nazanin" pitchFamily="2" charset="-78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693180" y="2143116"/>
            <a:ext cx="149915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cs typeface="B Nazanin" pitchFamily="2" charset="-78"/>
              </a:rPr>
              <a:t>جلسه عقاید</a:t>
            </a:r>
            <a:endParaRPr lang="fa-IR" sz="2000" b="1" dirty="0">
              <a:cs typeface="B Nazanin" pitchFamily="2" charset="-78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286644" y="3429000"/>
            <a:ext cx="149915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cs typeface="B Nazanin" pitchFamily="2" charset="-78"/>
              </a:rPr>
              <a:t>مطالعه کتب و بحث گروهی راجع به آن </a:t>
            </a:r>
            <a:endParaRPr lang="fa-IR" sz="2000" b="1" dirty="0">
              <a:cs typeface="B Nazanin" pitchFamily="2" charset="-78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500826" y="5000636"/>
            <a:ext cx="149915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cs typeface="B Nazanin" pitchFamily="2" charset="-78"/>
              </a:rPr>
              <a:t>جلسه قرآن و تفسیر </a:t>
            </a:r>
            <a:endParaRPr lang="fa-IR" sz="2000" b="1" dirty="0">
              <a:cs typeface="B Nazanin" pitchFamily="2" charset="-78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871689" y="3500438"/>
            <a:ext cx="149915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cs typeface="B Nazanin" pitchFamily="2" charset="-78"/>
              </a:rPr>
              <a:t>هیأتهای مذهبی </a:t>
            </a:r>
            <a:endParaRPr lang="fa-IR" sz="2000" b="1" dirty="0">
              <a:cs typeface="B Nazanin" pitchFamily="2" charset="-78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137429" y="3500437"/>
            <a:ext cx="149915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cs typeface="B Nazanin" pitchFamily="2" charset="-78"/>
              </a:rPr>
              <a:t>شرکت در نماز جماعت </a:t>
            </a:r>
            <a:endParaRPr lang="fa-IR" sz="2000" b="1" dirty="0">
              <a:cs typeface="B Nazanin" pitchFamily="2" charset="-78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958921" y="2143116"/>
            <a:ext cx="149915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cs typeface="B Nazanin" pitchFamily="2" charset="-78"/>
              </a:rPr>
              <a:t>علمی درسی </a:t>
            </a:r>
            <a:endParaRPr lang="fa-IR" sz="2000" b="1" dirty="0">
              <a:cs typeface="B Nazanin" pitchFamily="2" charset="-78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562724" y="5072074"/>
            <a:ext cx="16429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cs typeface="B Nazanin" pitchFamily="2" charset="-78"/>
              </a:rPr>
              <a:t>تفریح و ورزش </a:t>
            </a:r>
            <a:endParaRPr lang="fa-IR" sz="2000" b="1" dirty="0">
              <a:cs typeface="B Nazanin" pitchFamily="2" charset="-78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907247" y="4914950"/>
            <a:ext cx="166475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cs typeface="B Nazanin" pitchFamily="2" charset="-78"/>
              </a:rPr>
              <a:t>دوره ها و آموزشهای‌ مهارتی- شغلی </a:t>
            </a:r>
            <a:endParaRPr lang="fa-IR" sz="2000" b="1" dirty="0">
              <a:cs typeface="B Nazanin" pitchFamily="2" charset="-78"/>
            </a:endParaRPr>
          </a:p>
        </p:txBody>
      </p:sp>
      <p:sp>
        <p:nvSpPr>
          <p:cNvPr id="80" name="AutoShape 9"/>
          <p:cNvSpPr>
            <a:spLocks noChangeArrowheads="1"/>
          </p:cNvSpPr>
          <p:nvPr/>
        </p:nvSpPr>
        <p:spPr bwMode="gray">
          <a:xfrm rot="5432887">
            <a:off x="1041704" y="1547498"/>
            <a:ext cx="1947751" cy="1726653"/>
          </a:xfrm>
          <a:prstGeom prst="hexagon">
            <a:avLst>
              <a:gd name="adj" fmla="val 26487"/>
              <a:gd name="vf" fmla="val 11547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10800000" vert="eaVert" wrap="none" anchor="ctr">
            <a:flatTx/>
          </a:bodyPr>
          <a:lstStyle/>
          <a:p>
            <a:pPr algn="ctr" eaLnBrk="0" hangingPunct="0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1" name="AutoShape 11"/>
          <p:cNvSpPr>
            <a:spLocks noChangeArrowheads="1"/>
          </p:cNvSpPr>
          <p:nvPr/>
        </p:nvSpPr>
        <p:spPr bwMode="gray">
          <a:xfrm rot="5432887">
            <a:off x="1005068" y="4607919"/>
            <a:ext cx="1947751" cy="1726653"/>
          </a:xfrm>
          <a:prstGeom prst="hexagon">
            <a:avLst>
              <a:gd name="adj" fmla="val 26487"/>
              <a:gd name="vf" fmla="val 11547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10800000" vert="eaVert" wrap="none" anchor="ctr">
            <a:flatTx/>
          </a:bodyPr>
          <a:lstStyle/>
          <a:p>
            <a:pPr algn="ctr" eaLnBrk="0" hangingPunct="0"/>
            <a:endParaRPr lang="en-US" sz="2000" b="1" dirty="0">
              <a:solidFill>
                <a:srgbClr val="FFFFFF"/>
              </a:solidFill>
              <a:cs typeface="B Nazanin" pitchFamily="2" charset="-78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229364" y="2000239"/>
            <a:ext cx="149915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cs typeface="B Nazanin" pitchFamily="2" charset="-78"/>
              </a:rPr>
              <a:t>دیدار با علماء و خانواده شهدا</a:t>
            </a:r>
            <a:endParaRPr lang="fa-IR" sz="2000" b="1" dirty="0">
              <a:cs typeface="B Nazanin" pitchFamily="2" charset="-78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106340" y="4994191"/>
            <a:ext cx="173669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cs typeface="B Nazanin" pitchFamily="2" charset="-78"/>
              </a:rPr>
              <a:t>پژوهشهای گروهی </a:t>
            </a:r>
            <a:endParaRPr lang="fa-IR" sz="2000" b="1" dirty="0">
              <a:cs typeface="B Nazanin" pitchFamily="2" charset="-78"/>
            </a:endParaRPr>
          </a:p>
        </p:txBody>
      </p:sp>
      <p:sp>
        <p:nvSpPr>
          <p:cNvPr id="84" name="AutoShape 9"/>
          <p:cNvSpPr>
            <a:spLocks noChangeArrowheads="1"/>
          </p:cNvSpPr>
          <p:nvPr/>
        </p:nvSpPr>
        <p:spPr bwMode="gray">
          <a:xfrm rot="5432887">
            <a:off x="150248" y="3043708"/>
            <a:ext cx="1947751" cy="1726653"/>
          </a:xfrm>
          <a:prstGeom prst="hexagon">
            <a:avLst>
              <a:gd name="adj" fmla="val 26487"/>
              <a:gd name="vf" fmla="val 11547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10800000" vert="eaVert" wrap="none" anchor="ctr">
            <a:flatTx/>
          </a:bodyPr>
          <a:lstStyle/>
          <a:p>
            <a:pPr algn="ctr" eaLnBrk="0" hangingPunct="0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79441" y="3553852"/>
            <a:ext cx="149915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cs typeface="B Nazanin" pitchFamily="2" charset="-78"/>
              </a:rPr>
              <a:t>...</a:t>
            </a:r>
            <a:endParaRPr lang="fa-IR" sz="20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227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80" grpId="0" animBg="1"/>
      <p:bldP spid="81" grpId="0" animBg="1"/>
      <p:bldP spid="82" grpId="0"/>
      <p:bldP spid="83" grpId="0"/>
      <p:bldP spid="84" grpId="0" animBg="1"/>
      <p:bldP spid="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03238"/>
            <a:ext cx="7848600" cy="639746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r>
              <a:rPr lang="fa-IR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برنامه های جمعی عمومی حلقه</a:t>
            </a:r>
            <a:endParaRPr lang="en-US" sz="4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56" name="AutoShape 3"/>
          <p:cNvSpPr>
            <a:spLocks noChangeArrowheads="1"/>
          </p:cNvSpPr>
          <p:nvPr/>
        </p:nvSpPr>
        <p:spPr bwMode="gray">
          <a:xfrm>
            <a:off x="714348" y="1571612"/>
            <a:ext cx="4748213" cy="4443413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60784"/>
                  <a:invGamma/>
                  <a:alpha val="12000"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57" name="Oval 4"/>
          <p:cNvSpPr>
            <a:spLocks noChangeArrowheads="1"/>
          </p:cNvSpPr>
          <p:nvPr/>
        </p:nvSpPr>
        <p:spPr bwMode="gray">
          <a:xfrm>
            <a:off x="1141675" y="2058104"/>
            <a:ext cx="3963725" cy="3709283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56471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58" name="AutoShape 5"/>
          <p:cNvSpPr>
            <a:spLocks noChangeArrowheads="1"/>
          </p:cNvSpPr>
          <p:nvPr/>
        </p:nvSpPr>
        <p:spPr bwMode="gray">
          <a:xfrm>
            <a:off x="3929058" y="2357430"/>
            <a:ext cx="4747669" cy="59032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0" hangingPunct="0"/>
            <a:r>
              <a:rPr lang="fa-IR" sz="2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B Nazanin" pitchFamily="2" charset="-78"/>
              </a:rPr>
              <a:t>مراسمات عمومی دانشگاه</a:t>
            </a:r>
            <a:endParaRPr lang="en-US" sz="2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B Nazanin" pitchFamily="2" charset="-78"/>
            </a:endParaRPr>
          </a:p>
        </p:txBody>
      </p:sp>
      <p:sp>
        <p:nvSpPr>
          <p:cNvPr id="59" name="AutoShape 6"/>
          <p:cNvSpPr>
            <a:spLocks noChangeArrowheads="1"/>
          </p:cNvSpPr>
          <p:nvPr/>
        </p:nvSpPr>
        <p:spPr bwMode="gray">
          <a:xfrm>
            <a:off x="4396331" y="3071810"/>
            <a:ext cx="4747669" cy="57150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0" hangingPunct="0"/>
            <a:r>
              <a:rPr lang="fa-IR" sz="2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B Nazanin" pitchFamily="2" charset="-78"/>
              </a:rPr>
              <a:t>نماز جمعه، مراسمات، راهپیماییها، همایشهاو</a:t>
            </a:r>
            <a:r>
              <a:rPr lang="fa-IR" sz="24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B Nazanin" pitchFamily="2" charset="-78"/>
              </a:rPr>
              <a:t>... </a:t>
            </a:r>
            <a:endParaRPr lang="en-US" sz="24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B Nazanin" pitchFamily="2" charset="-78"/>
            </a:endParaRPr>
          </a:p>
        </p:txBody>
      </p:sp>
      <p:sp>
        <p:nvSpPr>
          <p:cNvPr id="63" name="AutoShape 7"/>
          <p:cNvSpPr>
            <a:spLocks noChangeArrowheads="1"/>
          </p:cNvSpPr>
          <p:nvPr/>
        </p:nvSpPr>
        <p:spPr bwMode="gray">
          <a:xfrm>
            <a:off x="4398325" y="3786190"/>
            <a:ext cx="4745675" cy="57150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0" hangingPunct="0"/>
            <a:r>
              <a:rPr lang="fa-IR" sz="2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B Nazanin" pitchFamily="2" charset="-78"/>
              </a:rPr>
              <a:t>برنامه های مناسبتی ملی و مذهبی</a:t>
            </a:r>
            <a:endParaRPr lang="en-US" sz="2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B Nazanin" pitchFamily="2" charset="-78"/>
            </a:endParaRPr>
          </a:p>
        </p:txBody>
      </p:sp>
      <p:sp>
        <p:nvSpPr>
          <p:cNvPr id="64" name="AutoShape 8"/>
          <p:cNvSpPr>
            <a:spLocks noChangeArrowheads="1"/>
          </p:cNvSpPr>
          <p:nvPr/>
        </p:nvSpPr>
        <p:spPr bwMode="gray">
          <a:xfrm>
            <a:off x="4000496" y="4500570"/>
            <a:ext cx="4437614" cy="57150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0" hangingPunct="0"/>
            <a:r>
              <a:rPr lang="fa-IR" sz="24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B Nazanin" pitchFamily="2" charset="-78"/>
              </a:rPr>
              <a:t>آموزشها و مانورهای نظامی یا فرهنگی</a:t>
            </a:r>
            <a:endParaRPr lang="en-US" sz="24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B Nazanin" pitchFamily="2" charset="-78"/>
            </a:endParaRPr>
          </a:p>
        </p:txBody>
      </p:sp>
      <p:sp>
        <p:nvSpPr>
          <p:cNvPr id="75" name="AutoShape 9"/>
          <p:cNvSpPr>
            <a:spLocks noChangeArrowheads="1"/>
          </p:cNvSpPr>
          <p:nvPr/>
        </p:nvSpPr>
        <p:spPr bwMode="gray">
          <a:xfrm>
            <a:off x="3643306" y="5214950"/>
            <a:ext cx="4786346" cy="57150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0" hangingPunct="0"/>
            <a:r>
              <a:rPr lang="fa-IR" sz="2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B Nazanin" pitchFamily="2" charset="-78"/>
              </a:rPr>
              <a:t>آموزش های مهارتی، شغلی و فنی</a:t>
            </a:r>
            <a:endParaRPr lang="en-US" sz="2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B Nazanin" pitchFamily="2" charset="-78"/>
            </a:endParaRPr>
          </a:p>
        </p:txBody>
      </p:sp>
      <p:sp>
        <p:nvSpPr>
          <p:cNvPr id="76" name="Text Box 10"/>
          <p:cNvSpPr txBox="1">
            <a:spLocks noChangeArrowheads="1"/>
          </p:cNvSpPr>
          <p:nvPr/>
        </p:nvSpPr>
        <p:spPr bwMode="gray">
          <a:xfrm>
            <a:off x="1571604" y="2857496"/>
            <a:ext cx="2590800" cy="20005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Nazanin" pitchFamily="2" charset="-78"/>
              </a:rPr>
              <a:t>برنامه های جمعی </a:t>
            </a:r>
            <a:r>
              <a:rPr lang="fa-I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Nazanin" pitchFamily="2" charset="-78"/>
              </a:rPr>
              <a:t>عمومی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77" name="AutoShape 6"/>
          <p:cNvSpPr>
            <a:spLocks noChangeArrowheads="1"/>
          </p:cNvSpPr>
          <p:nvPr/>
        </p:nvSpPr>
        <p:spPr bwMode="gray">
          <a:xfrm>
            <a:off x="3500430" y="1714488"/>
            <a:ext cx="4747669" cy="5889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0" hangingPunct="0"/>
            <a:r>
              <a:rPr lang="fa-IR" sz="2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B Nazanin" pitchFamily="2" charset="-78"/>
              </a:rPr>
              <a:t>برنامه های عمومی کانون بسیج</a:t>
            </a:r>
            <a:endParaRPr lang="en-US" sz="2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3" grpId="0" animBg="1"/>
      <p:bldP spid="64" grpId="0" animBg="1"/>
      <p:bldP spid="75" grpId="0" animBg="1"/>
      <p:bldP spid="76" grpId="0"/>
      <p:bldP spid="7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57166"/>
            <a:ext cx="7848600" cy="925498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r>
              <a:rPr lang="fa-IR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روش برگزاری جلسات</a:t>
            </a:r>
            <a:endParaRPr lang="en-US" sz="4400" dirty="0"/>
          </a:p>
        </p:txBody>
      </p:sp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5715008" y="3214686"/>
            <a:ext cx="2514600" cy="2667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fa-IR">
              <a:latin typeface="Verdana" pitchFamily="34" charset="0"/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>
            <a:off x="714348" y="3286124"/>
            <a:ext cx="2590800" cy="2667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fa-IR">
              <a:latin typeface="Verdana" pitchFamily="34" charset="0"/>
            </a:endParaRPr>
          </a:p>
        </p:txBody>
      </p:sp>
      <p:sp>
        <p:nvSpPr>
          <p:cNvPr id="31" name="Freeform 7"/>
          <p:cNvSpPr>
            <a:spLocks/>
          </p:cNvSpPr>
          <p:nvPr/>
        </p:nvSpPr>
        <p:spPr bwMode="gray">
          <a:xfrm>
            <a:off x="3245817" y="3136355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36" name="AutoShape 8"/>
          <p:cNvSpPr>
            <a:spLocks noChangeAspect="1" noChangeArrowheads="1" noTextEdit="1"/>
          </p:cNvSpPr>
          <p:nvPr/>
        </p:nvSpPr>
        <p:spPr bwMode="gray">
          <a:xfrm flipH="1">
            <a:off x="4892055" y="3133180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41" name="Freeform 9"/>
          <p:cNvSpPr>
            <a:spLocks/>
          </p:cNvSpPr>
          <p:nvPr/>
        </p:nvSpPr>
        <p:spPr bwMode="gray">
          <a:xfrm flipH="1">
            <a:off x="4898405" y="3136355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grpSp>
        <p:nvGrpSpPr>
          <p:cNvPr id="46" name="Group 10"/>
          <p:cNvGrpSpPr>
            <a:grpSpLocks/>
          </p:cNvGrpSpPr>
          <p:nvPr/>
        </p:nvGrpSpPr>
        <p:grpSpPr bwMode="auto">
          <a:xfrm>
            <a:off x="3071192" y="1556792"/>
            <a:ext cx="2998788" cy="1601788"/>
            <a:chOff x="1997" y="1314"/>
            <a:chExt cx="1889" cy="1009"/>
          </a:xfrm>
        </p:grpSpPr>
        <p:grpSp>
          <p:nvGrpSpPr>
            <p:cNvPr id="51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56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57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52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fa-IR"/>
            </a:p>
          </p:txBody>
        </p:sp>
        <p:sp>
          <p:nvSpPr>
            <p:cNvPr id="53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fa-IR"/>
            </a:p>
          </p:txBody>
        </p:sp>
        <p:sp>
          <p:nvSpPr>
            <p:cNvPr id="54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fa-IR"/>
            </a:p>
          </p:txBody>
        </p:sp>
        <p:sp>
          <p:nvSpPr>
            <p:cNvPr id="55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fa-IR"/>
            </a:p>
          </p:txBody>
        </p:sp>
      </p:grpSp>
      <p:sp>
        <p:nvSpPr>
          <p:cNvPr id="58" name="Text Box 18"/>
          <p:cNvSpPr txBox="1">
            <a:spLocks noChangeArrowheads="1"/>
          </p:cNvSpPr>
          <p:nvPr/>
        </p:nvSpPr>
        <p:spPr bwMode="auto">
          <a:xfrm>
            <a:off x="3121969" y="1892732"/>
            <a:ext cx="2890191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fa-IR" sz="3000" dirty="0" smtClean="0">
                <a:solidFill>
                  <a:srgbClr val="000000"/>
                </a:solidFill>
                <a:cs typeface="B Davat" pitchFamily="2" charset="-78"/>
              </a:rPr>
              <a:t>اقدامات قبل از جلسه </a:t>
            </a:r>
            <a:endParaRPr lang="en-US" sz="3000" dirty="0">
              <a:solidFill>
                <a:srgbClr val="000000"/>
              </a:solidFill>
              <a:cs typeface="B Davat" pitchFamily="2" charset="-78"/>
            </a:endParaRPr>
          </a:p>
        </p:txBody>
      </p:sp>
      <p:sp>
        <p:nvSpPr>
          <p:cNvPr id="59" name="Text Box 20"/>
          <p:cNvSpPr txBox="1">
            <a:spLocks noChangeArrowheads="1"/>
          </p:cNvSpPr>
          <p:nvPr/>
        </p:nvSpPr>
        <p:spPr bwMode="auto">
          <a:xfrm>
            <a:off x="5786446" y="3286124"/>
            <a:ext cx="2357454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fa-IR" sz="2000" b="1" dirty="0" smtClean="0">
                <a:solidFill>
                  <a:srgbClr val="000000"/>
                </a:solidFill>
                <a:cs typeface="B Titr" pitchFamily="2" charset="-78"/>
              </a:rPr>
              <a:t>انتخاب موضوع جلسه</a:t>
            </a:r>
            <a:endParaRPr lang="en-US" sz="2000" dirty="0" smtClean="0">
              <a:solidFill>
                <a:srgbClr val="000000"/>
              </a:solidFill>
            </a:endParaRPr>
          </a:p>
          <a:p>
            <a:pPr algn="justLow" rtl="1" eaLnBrk="0" hangingPunct="0"/>
            <a:endParaRPr lang="fa-IR" dirty="0" smtClean="0">
              <a:solidFill>
                <a:srgbClr val="000000"/>
              </a:solidFill>
              <a:cs typeface="B Nazanin" pitchFamily="2" charset="-78"/>
            </a:endParaRPr>
          </a:p>
          <a:p>
            <a:pPr algn="justLow" rtl="1" eaLnBrk="0" hangingPunct="0"/>
            <a:r>
              <a:rPr lang="fa-IR" b="1" dirty="0" smtClean="0">
                <a:solidFill>
                  <a:srgbClr val="000000"/>
                </a:solidFill>
                <a:cs typeface="B Nazanin" pitchFamily="2" charset="-78"/>
              </a:rPr>
              <a:t>می توان موضوع جلسه را از روش های زیر تعیین کرد:</a:t>
            </a:r>
          </a:p>
          <a:p>
            <a:pPr algn="justLow" rtl="1" eaLnBrk="0" hangingPunct="0"/>
            <a:r>
              <a:rPr lang="fa-IR" b="1" dirty="0" smtClean="0">
                <a:solidFill>
                  <a:srgbClr val="000000"/>
                </a:solidFill>
                <a:cs typeface="B Nazanin" pitchFamily="2" charset="-78"/>
              </a:rPr>
              <a:t>1- سیر تعریف شده در شجره</a:t>
            </a:r>
          </a:p>
          <a:p>
            <a:pPr algn="justLow" rtl="1" eaLnBrk="0" hangingPunct="0"/>
            <a:r>
              <a:rPr lang="fa-IR" b="1" dirty="0" smtClean="0">
                <a:solidFill>
                  <a:srgbClr val="000000"/>
                </a:solidFill>
                <a:cs typeface="B Nazanin" pitchFamily="2" charset="-78"/>
              </a:rPr>
              <a:t>2- نیازسنجی </a:t>
            </a:r>
          </a:p>
          <a:p>
            <a:pPr algn="justLow" rtl="1" eaLnBrk="0" hangingPunct="0"/>
            <a:r>
              <a:rPr lang="fa-IR" b="1" dirty="0" smtClean="0">
                <a:solidFill>
                  <a:srgbClr val="000000"/>
                </a:solidFill>
                <a:cs typeface="B Nazanin" pitchFamily="2" charset="-78"/>
              </a:rPr>
              <a:t>3-مشورت به مربی </a:t>
            </a:r>
          </a:p>
          <a:p>
            <a:pPr algn="justLow" rtl="1" eaLnBrk="0" hangingPunct="0"/>
            <a:r>
              <a:rPr lang="fa-IR" b="1" dirty="0" smtClean="0">
                <a:solidFill>
                  <a:srgbClr val="000000"/>
                </a:solidFill>
                <a:cs typeface="B Nazanin" pitchFamily="2" charset="-78"/>
              </a:rPr>
              <a:t>4- به صورت اقتضایی</a:t>
            </a:r>
            <a:endParaRPr lang="en-US" b="1" dirty="0" smtClean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60" name="Text Box 20"/>
          <p:cNvSpPr txBox="1">
            <a:spLocks noChangeArrowheads="1"/>
          </p:cNvSpPr>
          <p:nvPr/>
        </p:nvSpPr>
        <p:spPr bwMode="auto">
          <a:xfrm>
            <a:off x="937592" y="3342670"/>
            <a:ext cx="23622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fa-IR" b="1" dirty="0" smtClean="0">
                <a:solidFill>
                  <a:srgbClr val="000000"/>
                </a:solidFill>
                <a:cs typeface="B Titr" pitchFamily="2" charset="-78"/>
              </a:rPr>
              <a:t>تهیه محتوای جلسه</a:t>
            </a:r>
            <a:endParaRPr lang="fa-IR" dirty="0" smtClean="0">
              <a:solidFill>
                <a:srgbClr val="000000"/>
              </a:solidFill>
              <a:cs typeface="B Nazanin" pitchFamily="2" charset="-78"/>
            </a:endParaRPr>
          </a:p>
          <a:p>
            <a:pPr algn="justLow" rtl="1" eaLnBrk="0" hangingPunct="0"/>
            <a:r>
              <a:rPr lang="fa-IR" b="1" dirty="0" smtClean="0">
                <a:solidFill>
                  <a:srgbClr val="000000"/>
                </a:solidFill>
                <a:cs typeface="B Nazanin" pitchFamily="2" charset="-78"/>
              </a:rPr>
              <a:t>بهترین متن جهت محتوای جلسات تربیتی کتب شهید مطهری می باشد. که در دوره های آموزشی سرگروهها تدریس می شوند.(در تهیه ی محتوی اقتضاء و شرایط مدنظر قرار می گیرد)</a:t>
            </a:r>
            <a:endParaRPr lang="en-US" b="1" dirty="0" smtClean="0">
              <a:solidFill>
                <a:srgbClr val="000000"/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1" grpId="0" animBg="1"/>
      <p:bldP spid="36" grpId="0"/>
      <p:bldP spid="41" grpId="0" animBg="1"/>
      <p:bldP spid="58" grpId="0"/>
      <p:bldP spid="59" grpId="0"/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2971800"/>
            <a:ext cx="8686800" cy="120032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fa-IR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کلیات شجره طیبه صالحین</a:t>
            </a:r>
            <a:endParaRPr lang="fa-IR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649751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57166"/>
            <a:ext cx="7848600" cy="925498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r>
              <a:rPr lang="fa-IR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روش برگزاری جلسات</a:t>
            </a:r>
            <a:endParaRPr lang="en-US" sz="4400" dirty="0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 rot="16200000" flipH="1">
            <a:off x="2998260" y="2421753"/>
            <a:ext cx="459227" cy="296682"/>
          </a:xfrm>
          <a:prstGeom prst="upArrow">
            <a:avLst>
              <a:gd name="adj1" fmla="val 51676"/>
              <a:gd name="adj2" fmla="val 10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39216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gray">
          <a:xfrm rot="5400000" flipH="1">
            <a:off x="5706213" y="2402973"/>
            <a:ext cx="459227" cy="296682"/>
          </a:xfrm>
          <a:prstGeom prst="upArrow">
            <a:avLst>
              <a:gd name="adj1" fmla="val 51676"/>
              <a:gd name="adj2" fmla="val 10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39216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gray">
          <a:xfrm>
            <a:off x="6214028" y="5162567"/>
            <a:ext cx="2718847" cy="570689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a-IR"/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gray">
          <a:xfrm>
            <a:off x="6214028" y="4629167"/>
            <a:ext cx="2718847" cy="570689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a-IR"/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gray">
          <a:xfrm>
            <a:off x="6214028" y="4095767"/>
            <a:ext cx="2718847" cy="570689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a-IR"/>
          </a:p>
        </p:txBody>
      </p:sp>
      <p:grpSp>
        <p:nvGrpSpPr>
          <p:cNvPr id="2" name="Group 1"/>
          <p:cNvGrpSpPr/>
          <p:nvPr/>
        </p:nvGrpSpPr>
        <p:grpSpPr>
          <a:xfrm>
            <a:off x="3376934" y="1370755"/>
            <a:ext cx="2325933" cy="2400165"/>
            <a:chOff x="3376934" y="1370755"/>
            <a:chExt cx="2325933" cy="2400165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3509433" y="1505997"/>
              <a:ext cx="2059495" cy="2125224"/>
              <a:chOff x="2170" y="1915"/>
              <a:chExt cx="1430" cy="1430"/>
            </a:xfrm>
          </p:grpSpPr>
          <p:sp>
            <p:nvSpPr>
              <p:cNvPr id="6" name="Oval 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7" name="Oval 10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a-IR"/>
              </a:p>
            </p:txBody>
          </p:sp>
          <p:sp>
            <p:nvSpPr>
              <p:cNvPr id="8" name="Oval 12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fa-IR"/>
              </a:p>
            </p:txBody>
          </p:sp>
        </p:grpSp>
        <p:sp>
          <p:nvSpPr>
            <p:cNvPr id="12" name="Oval 8"/>
            <p:cNvSpPr>
              <a:spLocks noChangeArrowheads="1"/>
            </p:cNvSpPr>
            <p:nvPr/>
          </p:nvSpPr>
          <p:spPr bwMode="gray">
            <a:xfrm>
              <a:off x="3376934" y="1370755"/>
              <a:ext cx="2325933" cy="240016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gray">
            <a:xfrm>
              <a:off x="3630411" y="1632321"/>
              <a:ext cx="1817540" cy="1878519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a-IR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gray">
            <a:xfrm>
              <a:off x="3749948" y="1755673"/>
              <a:ext cx="1578466" cy="163181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a-IR"/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gray">
            <a:xfrm>
              <a:off x="3857199" y="1954459"/>
              <a:ext cx="1362873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a-IR" sz="4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cs typeface="B Titr" pitchFamily="2" charset="-78"/>
                </a:rPr>
                <a:t>اداره</a:t>
              </a:r>
            </a:p>
            <a:p>
              <a:pPr algn="ctr" eaLnBrk="0" hangingPunct="0"/>
              <a:r>
                <a:rPr lang="fa-IR" sz="4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cs typeface="B Titr" pitchFamily="2" charset="-78"/>
                </a:rPr>
                <a:t> جلسه </a:t>
              </a:r>
              <a:endPara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endParaRPr>
            </a:p>
          </p:txBody>
        </p:sp>
      </p:grp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6215074" y="2285992"/>
            <a:ext cx="2741548" cy="49935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fa-IR" dirty="0" smtClean="0">
                <a:latin typeface="Verdana" pitchFamily="34" charset="0"/>
                <a:cs typeface="B Morvarid" pitchFamily="2" charset="-78"/>
              </a:rPr>
              <a:t>برنامه های ثابت</a:t>
            </a:r>
            <a:endParaRPr lang="en-US" dirty="0">
              <a:latin typeface="Verdana" pitchFamily="34" charset="0"/>
              <a:cs typeface="B Morvarid" pitchFamily="2" charset="-78"/>
            </a:endParaRPr>
          </a:p>
        </p:txBody>
      </p:sp>
      <p:sp>
        <p:nvSpPr>
          <p:cNvPr id="20" name="AutoShape 17"/>
          <p:cNvSpPr>
            <a:spLocks noChangeArrowheads="1"/>
          </p:cNvSpPr>
          <p:nvPr/>
        </p:nvSpPr>
        <p:spPr bwMode="gray">
          <a:xfrm>
            <a:off x="6221207" y="3562367"/>
            <a:ext cx="2718847" cy="570689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a-IR"/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gray">
          <a:xfrm>
            <a:off x="6215074" y="3000372"/>
            <a:ext cx="2718847" cy="570689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a-IR"/>
          </a:p>
        </p:txBody>
      </p:sp>
      <p:sp>
        <p:nvSpPr>
          <p:cNvPr id="22" name="AutoShape 17"/>
          <p:cNvSpPr>
            <a:spLocks noChangeArrowheads="1"/>
          </p:cNvSpPr>
          <p:nvPr/>
        </p:nvSpPr>
        <p:spPr bwMode="gray">
          <a:xfrm>
            <a:off x="322314" y="5234575"/>
            <a:ext cx="2718847" cy="570689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a-IR"/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gray">
          <a:xfrm>
            <a:off x="322314" y="4701175"/>
            <a:ext cx="2718847" cy="570689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a-IR"/>
          </a:p>
        </p:txBody>
      </p:sp>
      <p:sp>
        <p:nvSpPr>
          <p:cNvPr id="24" name="AutoShape 19"/>
          <p:cNvSpPr>
            <a:spLocks noChangeArrowheads="1"/>
          </p:cNvSpPr>
          <p:nvPr/>
        </p:nvSpPr>
        <p:spPr bwMode="gray">
          <a:xfrm>
            <a:off x="322314" y="4167775"/>
            <a:ext cx="2718847" cy="570689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a-IR"/>
          </a:p>
        </p:txBody>
      </p:sp>
      <p:sp>
        <p:nvSpPr>
          <p:cNvPr id="25" name="AutoShape 17"/>
          <p:cNvSpPr>
            <a:spLocks noChangeArrowheads="1"/>
          </p:cNvSpPr>
          <p:nvPr/>
        </p:nvSpPr>
        <p:spPr bwMode="gray">
          <a:xfrm>
            <a:off x="329493" y="3634375"/>
            <a:ext cx="2718847" cy="570689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a-IR"/>
          </a:p>
        </p:txBody>
      </p:sp>
      <p:sp>
        <p:nvSpPr>
          <p:cNvPr id="26" name="AutoShape 17"/>
          <p:cNvSpPr>
            <a:spLocks noChangeArrowheads="1"/>
          </p:cNvSpPr>
          <p:nvPr/>
        </p:nvSpPr>
        <p:spPr bwMode="gray">
          <a:xfrm>
            <a:off x="329493" y="3100975"/>
            <a:ext cx="2718847" cy="570689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a-IR"/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gray">
          <a:xfrm>
            <a:off x="7072330" y="3143248"/>
            <a:ext cx="9877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0" hangingPunct="0"/>
            <a:r>
              <a:rPr lang="fa-IR" b="1" dirty="0" smtClean="0">
                <a:ln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B Titr" pitchFamily="2" charset="-78"/>
              </a:rPr>
              <a:t>حضور و غیاب </a:t>
            </a:r>
            <a:endParaRPr lang="en-US" b="1" dirty="0">
              <a:ln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B Titr" pitchFamily="2" charset="-78"/>
            </a:endParaRP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gray">
          <a:xfrm>
            <a:off x="1082139" y="3253375"/>
            <a:ext cx="1103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0" hangingPunct="0"/>
            <a:r>
              <a:rPr lang="fa-IR" b="1" dirty="0" smtClean="0">
                <a:ln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B Titr" pitchFamily="2" charset="-78"/>
              </a:rPr>
              <a:t>بیان مقدمه </a:t>
            </a:r>
            <a:endParaRPr lang="en-US" b="1" dirty="0">
              <a:ln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B Titr" pitchFamily="2" charset="-78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gray">
          <a:xfrm>
            <a:off x="795946" y="4331843"/>
            <a:ext cx="17860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0" hangingPunct="0"/>
            <a:r>
              <a:rPr lang="fa-IR" b="1" dirty="0" smtClean="0">
                <a:ln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B Titr" pitchFamily="2" charset="-78"/>
              </a:rPr>
              <a:t>مرور مطالب گذشته </a:t>
            </a:r>
            <a:endParaRPr lang="en-US" b="1" dirty="0">
              <a:ln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B Titr" pitchFamily="2" charset="-78"/>
            </a:endParaRP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gray">
          <a:xfrm>
            <a:off x="674829" y="4865243"/>
            <a:ext cx="1845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0" hangingPunct="0"/>
            <a:r>
              <a:rPr lang="fa-IR" b="1" dirty="0" smtClean="0">
                <a:ln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B Titr" pitchFamily="2" charset="-78"/>
              </a:rPr>
              <a:t>تفصیل موضوع جلسه </a:t>
            </a:r>
            <a:endParaRPr lang="en-US" b="1" dirty="0">
              <a:ln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B Titr" pitchFamily="2" charset="-78"/>
            </a:endParaRP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gray">
          <a:xfrm>
            <a:off x="1057066" y="5398643"/>
            <a:ext cx="11416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0" hangingPunct="0"/>
            <a:r>
              <a:rPr lang="fa-IR" b="1" dirty="0" smtClean="0">
                <a:ln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B Titr" pitchFamily="2" charset="-78"/>
              </a:rPr>
              <a:t>نتیجه گیری </a:t>
            </a:r>
            <a:endParaRPr lang="en-US" b="1" dirty="0">
              <a:ln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B Titr" pitchFamily="2" charset="-78"/>
            </a:endParaRP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gray">
          <a:xfrm>
            <a:off x="762282" y="3798443"/>
            <a:ext cx="17395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0" hangingPunct="0"/>
            <a:r>
              <a:rPr lang="fa-IR" b="1" dirty="0" smtClean="0">
                <a:ln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B Titr" pitchFamily="2" charset="-78"/>
              </a:rPr>
              <a:t>طرح موضوع جلسه </a:t>
            </a:r>
            <a:endParaRPr lang="en-US" b="1" dirty="0">
              <a:ln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B Titr" pitchFamily="2" charset="-78"/>
            </a:endParaRP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gray">
          <a:xfrm>
            <a:off x="6241140" y="3752056"/>
            <a:ext cx="2696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0" hangingPunct="0"/>
            <a:r>
              <a:rPr lang="fa-IR" b="1" dirty="0" smtClean="0">
                <a:ln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B Titr" pitchFamily="2" charset="-78"/>
              </a:rPr>
              <a:t>قرائت قرآن و ذکر نکته تفسیری</a:t>
            </a:r>
            <a:endParaRPr lang="en-US" b="1" dirty="0">
              <a:ln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B Titr" pitchFamily="2" charset="-78"/>
            </a:endParaRP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gray">
          <a:xfrm>
            <a:off x="6953555" y="4818856"/>
            <a:ext cx="12346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0" hangingPunct="0"/>
            <a:r>
              <a:rPr lang="fa-IR" b="1" dirty="0" smtClean="0">
                <a:ln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B Titr" pitchFamily="2" charset="-78"/>
              </a:rPr>
              <a:t>بیانات ولایت </a:t>
            </a:r>
            <a:endParaRPr lang="en-US" b="1" dirty="0">
              <a:ln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B Titr" pitchFamily="2" charset="-78"/>
            </a:endParaRPr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gray">
          <a:xfrm>
            <a:off x="6282334" y="5352256"/>
            <a:ext cx="2510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0" hangingPunct="0"/>
            <a:r>
              <a:rPr lang="fa-IR" b="1" dirty="0" smtClean="0">
                <a:ln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B Titr" pitchFamily="2" charset="-78"/>
              </a:rPr>
              <a:t>پیام کوتاه از وصیت نامه شهدا</a:t>
            </a:r>
            <a:endParaRPr lang="en-US" b="1" dirty="0">
              <a:ln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B Titr" pitchFamily="2" charset="-78"/>
            </a:endParaRPr>
          </a:p>
        </p:txBody>
      </p:sp>
      <p:sp>
        <p:nvSpPr>
          <p:cNvPr id="36" name="Text Box 25"/>
          <p:cNvSpPr txBox="1">
            <a:spLocks noChangeArrowheads="1"/>
          </p:cNvSpPr>
          <p:nvPr/>
        </p:nvSpPr>
        <p:spPr bwMode="gray">
          <a:xfrm>
            <a:off x="6690319" y="4265225"/>
            <a:ext cx="1725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0" hangingPunct="0"/>
            <a:r>
              <a:rPr lang="fa-IR" b="1" dirty="0" smtClean="0">
                <a:ln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B Titr" pitchFamily="2" charset="-78"/>
              </a:rPr>
              <a:t>بیان حدیث اخلاقی</a:t>
            </a:r>
            <a:endParaRPr lang="en-US" b="1" dirty="0">
              <a:ln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B Titr" pitchFamily="2" charset="-78"/>
            </a:endParaRPr>
          </a:p>
        </p:txBody>
      </p:sp>
      <p:sp>
        <p:nvSpPr>
          <p:cNvPr id="37" name="AutoShape 21"/>
          <p:cNvSpPr>
            <a:spLocks noChangeArrowheads="1"/>
          </p:cNvSpPr>
          <p:nvPr/>
        </p:nvSpPr>
        <p:spPr bwMode="auto">
          <a:xfrm>
            <a:off x="246276" y="2276872"/>
            <a:ext cx="2741548" cy="49935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fa-IR" dirty="0" smtClean="0">
                <a:latin typeface="Verdana" pitchFamily="34" charset="0"/>
                <a:cs typeface="B Morvarid" pitchFamily="2" charset="-78"/>
              </a:rPr>
              <a:t>برنامه های متناسب با موضوع</a:t>
            </a:r>
            <a:endParaRPr lang="en-US" dirty="0">
              <a:latin typeface="Verdana" pitchFamily="34" charset="0"/>
              <a:cs typeface="B Morvarid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27872" y="3717032"/>
            <a:ext cx="2856295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Davat" pitchFamily="2" charset="-78"/>
              </a:rPr>
              <a:t>زمان هر جلسه یک تا یک و نیم ساعت می باشد که نیمی از آن به برنامه های ثابت و نیم دیگر به برنامه های متناسب با موضوع اختصاص دارد. </a:t>
            </a:r>
          </a:p>
          <a:p>
            <a:pPr algn="ctr"/>
            <a:r>
              <a:rPr lang="fa-I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Davat" pitchFamily="2" charset="-78"/>
              </a:rPr>
              <a:t>تذکر: در پیگیری غایبین نیاز به دقت و حساسیت است و رعایت شرایط کارمندان و اداره ونیز شأن افراد.</a:t>
            </a:r>
            <a:endParaRPr lang="fa-IR" sz="2000" dirty="0">
              <a:solidFill>
                <a:schemeClr val="tx2">
                  <a:lumMod val="60000"/>
                  <a:lumOff val="40000"/>
                </a:schemeClr>
              </a:solidFill>
              <a:cs typeface="B Dava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57166"/>
            <a:ext cx="7848600" cy="925498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r>
              <a:rPr lang="fa-IR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روش برگزاری جلسات</a:t>
            </a:r>
            <a:endParaRPr lang="en-US" sz="4400" dirty="0"/>
          </a:p>
        </p:txBody>
      </p:sp>
      <p:sp>
        <p:nvSpPr>
          <p:cNvPr id="7" name="Freeform 19"/>
          <p:cNvSpPr>
            <a:spLocks/>
          </p:cNvSpPr>
          <p:nvPr/>
        </p:nvSpPr>
        <p:spPr bwMode="gray">
          <a:xfrm rot="20805504">
            <a:off x="4745037" y="2589406"/>
            <a:ext cx="1150938" cy="3316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14"/>
              </a:cxn>
              <a:cxn ang="0">
                <a:pos x="98" y="32"/>
              </a:cxn>
              <a:cxn ang="0">
                <a:pos x="147" y="54"/>
              </a:cxn>
              <a:cxn ang="0">
                <a:pos x="195" y="81"/>
              </a:cxn>
              <a:cxn ang="0">
                <a:pos x="242" y="111"/>
              </a:cxn>
              <a:cxn ang="0">
                <a:pos x="288" y="147"/>
              </a:cxn>
              <a:cxn ang="0">
                <a:pos x="333" y="185"/>
              </a:cxn>
              <a:cxn ang="0">
                <a:pos x="377" y="228"/>
              </a:cxn>
              <a:cxn ang="0">
                <a:pos x="418" y="275"/>
              </a:cxn>
              <a:cxn ang="0">
                <a:pos x="457" y="325"/>
              </a:cxn>
              <a:cxn ang="0">
                <a:pos x="493" y="379"/>
              </a:cxn>
              <a:cxn ang="0">
                <a:pos x="526" y="437"/>
              </a:cxn>
              <a:cxn ang="0">
                <a:pos x="555" y="497"/>
              </a:cxn>
              <a:cxn ang="0">
                <a:pos x="582" y="562"/>
              </a:cxn>
              <a:cxn ang="0">
                <a:pos x="604" y="630"/>
              </a:cxn>
              <a:cxn ang="0">
                <a:pos x="621" y="700"/>
              </a:cxn>
              <a:cxn ang="0">
                <a:pos x="634" y="774"/>
              </a:cxn>
              <a:cxn ang="0">
                <a:pos x="642" y="851"/>
              </a:cxn>
              <a:cxn ang="0">
                <a:pos x="646" y="930"/>
              </a:cxn>
              <a:cxn ang="0">
                <a:pos x="643" y="1011"/>
              </a:cxn>
              <a:cxn ang="0">
                <a:pos x="636" y="1086"/>
              </a:cxn>
              <a:cxn ang="0">
                <a:pos x="623" y="1160"/>
              </a:cxn>
              <a:cxn ang="0">
                <a:pos x="607" y="1230"/>
              </a:cxn>
              <a:cxn ang="0">
                <a:pos x="585" y="1297"/>
              </a:cxn>
              <a:cxn ang="0">
                <a:pos x="561" y="1361"/>
              </a:cxn>
              <a:cxn ang="0">
                <a:pos x="533" y="1421"/>
              </a:cxn>
              <a:cxn ang="0">
                <a:pos x="500" y="1478"/>
              </a:cxn>
              <a:cxn ang="0">
                <a:pos x="466" y="1532"/>
              </a:cxn>
              <a:cxn ang="0">
                <a:pos x="428" y="1582"/>
              </a:cxn>
              <a:cxn ang="0">
                <a:pos x="388" y="1627"/>
              </a:cxn>
              <a:cxn ang="0">
                <a:pos x="345" y="1670"/>
              </a:cxn>
              <a:cxn ang="0">
                <a:pos x="301" y="1709"/>
              </a:cxn>
              <a:cxn ang="0">
                <a:pos x="254" y="1744"/>
              </a:cxn>
              <a:cxn ang="0">
                <a:pos x="205" y="1776"/>
              </a:cxn>
              <a:cxn ang="0">
                <a:pos x="156" y="1803"/>
              </a:cxn>
              <a:cxn ang="0">
                <a:pos x="104" y="1826"/>
              </a:cxn>
              <a:cxn ang="0">
                <a:pos x="53" y="1846"/>
              </a:cxn>
              <a:cxn ang="0">
                <a:pos x="0" y="1861"/>
              </a:cxn>
              <a:cxn ang="0">
                <a:pos x="0" y="0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635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8" name="Freeform 20"/>
          <p:cNvSpPr>
            <a:spLocks/>
          </p:cNvSpPr>
          <p:nvPr/>
        </p:nvSpPr>
        <p:spPr bwMode="gray">
          <a:xfrm rot="5461794">
            <a:off x="2951162" y="2141731"/>
            <a:ext cx="1150938" cy="3316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14"/>
              </a:cxn>
              <a:cxn ang="0">
                <a:pos x="98" y="32"/>
              </a:cxn>
              <a:cxn ang="0">
                <a:pos x="147" y="54"/>
              </a:cxn>
              <a:cxn ang="0">
                <a:pos x="195" y="81"/>
              </a:cxn>
              <a:cxn ang="0">
                <a:pos x="242" y="111"/>
              </a:cxn>
              <a:cxn ang="0">
                <a:pos x="288" y="147"/>
              </a:cxn>
              <a:cxn ang="0">
                <a:pos x="333" y="185"/>
              </a:cxn>
              <a:cxn ang="0">
                <a:pos x="377" y="228"/>
              </a:cxn>
              <a:cxn ang="0">
                <a:pos x="418" y="275"/>
              </a:cxn>
              <a:cxn ang="0">
                <a:pos x="457" y="325"/>
              </a:cxn>
              <a:cxn ang="0">
                <a:pos x="493" y="379"/>
              </a:cxn>
              <a:cxn ang="0">
                <a:pos x="526" y="437"/>
              </a:cxn>
              <a:cxn ang="0">
                <a:pos x="555" y="497"/>
              </a:cxn>
              <a:cxn ang="0">
                <a:pos x="582" y="562"/>
              </a:cxn>
              <a:cxn ang="0">
                <a:pos x="604" y="630"/>
              </a:cxn>
              <a:cxn ang="0">
                <a:pos x="621" y="700"/>
              </a:cxn>
              <a:cxn ang="0">
                <a:pos x="634" y="774"/>
              </a:cxn>
              <a:cxn ang="0">
                <a:pos x="642" y="851"/>
              </a:cxn>
              <a:cxn ang="0">
                <a:pos x="646" y="930"/>
              </a:cxn>
              <a:cxn ang="0">
                <a:pos x="643" y="1011"/>
              </a:cxn>
              <a:cxn ang="0">
                <a:pos x="636" y="1086"/>
              </a:cxn>
              <a:cxn ang="0">
                <a:pos x="623" y="1160"/>
              </a:cxn>
              <a:cxn ang="0">
                <a:pos x="607" y="1230"/>
              </a:cxn>
              <a:cxn ang="0">
                <a:pos x="585" y="1297"/>
              </a:cxn>
              <a:cxn ang="0">
                <a:pos x="561" y="1361"/>
              </a:cxn>
              <a:cxn ang="0">
                <a:pos x="533" y="1421"/>
              </a:cxn>
              <a:cxn ang="0">
                <a:pos x="500" y="1478"/>
              </a:cxn>
              <a:cxn ang="0">
                <a:pos x="466" y="1532"/>
              </a:cxn>
              <a:cxn ang="0">
                <a:pos x="428" y="1582"/>
              </a:cxn>
              <a:cxn ang="0">
                <a:pos x="388" y="1627"/>
              </a:cxn>
              <a:cxn ang="0">
                <a:pos x="345" y="1670"/>
              </a:cxn>
              <a:cxn ang="0">
                <a:pos x="301" y="1709"/>
              </a:cxn>
              <a:cxn ang="0">
                <a:pos x="254" y="1744"/>
              </a:cxn>
              <a:cxn ang="0">
                <a:pos x="205" y="1776"/>
              </a:cxn>
              <a:cxn ang="0">
                <a:pos x="156" y="1803"/>
              </a:cxn>
              <a:cxn ang="0">
                <a:pos x="104" y="1826"/>
              </a:cxn>
              <a:cxn ang="0">
                <a:pos x="53" y="1846"/>
              </a:cxn>
              <a:cxn ang="0">
                <a:pos x="0" y="1861"/>
              </a:cxn>
              <a:cxn ang="0">
                <a:pos x="0" y="0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996600">
                  <a:gamma/>
                  <a:tint val="0"/>
                  <a:invGamma/>
                </a:srgbClr>
              </a:gs>
              <a:gs pos="100000">
                <a:srgbClr val="996600"/>
              </a:gs>
            </a:gsLst>
            <a:lin ang="0" scaled="1"/>
          </a:gradFill>
          <a:ln w="635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9" name="Freeform 21"/>
          <p:cNvSpPr>
            <a:spLocks/>
          </p:cNvSpPr>
          <p:nvPr/>
        </p:nvSpPr>
        <p:spPr bwMode="gray">
          <a:xfrm rot="14128376">
            <a:off x="4800600" y="612968"/>
            <a:ext cx="1150938" cy="3317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14"/>
              </a:cxn>
              <a:cxn ang="0">
                <a:pos x="98" y="32"/>
              </a:cxn>
              <a:cxn ang="0">
                <a:pos x="147" y="54"/>
              </a:cxn>
              <a:cxn ang="0">
                <a:pos x="195" y="81"/>
              </a:cxn>
              <a:cxn ang="0">
                <a:pos x="242" y="111"/>
              </a:cxn>
              <a:cxn ang="0">
                <a:pos x="288" y="147"/>
              </a:cxn>
              <a:cxn ang="0">
                <a:pos x="333" y="185"/>
              </a:cxn>
              <a:cxn ang="0">
                <a:pos x="377" y="228"/>
              </a:cxn>
              <a:cxn ang="0">
                <a:pos x="418" y="275"/>
              </a:cxn>
              <a:cxn ang="0">
                <a:pos x="457" y="325"/>
              </a:cxn>
              <a:cxn ang="0">
                <a:pos x="493" y="379"/>
              </a:cxn>
              <a:cxn ang="0">
                <a:pos x="526" y="437"/>
              </a:cxn>
              <a:cxn ang="0">
                <a:pos x="555" y="497"/>
              </a:cxn>
              <a:cxn ang="0">
                <a:pos x="582" y="562"/>
              </a:cxn>
              <a:cxn ang="0">
                <a:pos x="604" y="630"/>
              </a:cxn>
              <a:cxn ang="0">
                <a:pos x="621" y="700"/>
              </a:cxn>
              <a:cxn ang="0">
                <a:pos x="634" y="774"/>
              </a:cxn>
              <a:cxn ang="0">
                <a:pos x="642" y="851"/>
              </a:cxn>
              <a:cxn ang="0">
                <a:pos x="646" y="930"/>
              </a:cxn>
              <a:cxn ang="0">
                <a:pos x="643" y="1011"/>
              </a:cxn>
              <a:cxn ang="0">
                <a:pos x="636" y="1086"/>
              </a:cxn>
              <a:cxn ang="0">
                <a:pos x="623" y="1160"/>
              </a:cxn>
              <a:cxn ang="0">
                <a:pos x="607" y="1230"/>
              </a:cxn>
              <a:cxn ang="0">
                <a:pos x="585" y="1297"/>
              </a:cxn>
              <a:cxn ang="0">
                <a:pos x="561" y="1361"/>
              </a:cxn>
              <a:cxn ang="0">
                <a:pos x="533" y="1421"/>
              </a:cxn>
              <a:cxn ang="0">
                <a:pos x="500" y="1478"/>
              </a:cxn>
              <a:cxn ang="0">
                <a:pos x="466" y="1532"/>
              </a:cxn>
              <a:cxn ang="0">
                <a:pos x="428" y="1582"/>
              </a:cxn>
              <a:cxn ang="0">
                <a:pos x="388" y="1627"/>
              </a:cxn>
              <a:cxn ang="0">
                <a:pos x="345" y="1670"/>
              </a:cxn>
              <a:cxn ang="0">
                <a:pos x="301" y="1709"/>
              </a:cxn>
              <a:cxn ang="0">
                <a:pos x="254" y="1744"/>
              </a:cxn>
              <a:cxn ang="0">
                <a:pos x="205" y="1776"/>
              </a:cxn>
              <a:cxn ang="0">
                <a:pos x="156" y="1803"/>
              </a:cxn>
              <a:cxn ang="0">
                <a:pos x="104" y="1826"/>
              </a:cxn>
              <a:cxn ang="0">
                <a:pos x="53" y="1846"/>
              </a:cxn>
              <a:cxn ang="0">
                <a:pos x="0" y="1861"/>
              </a:cxn>
              <a:cxn ang="0">
                <a:pos x="0" y="0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5326AC">
                  <a:gamma/>
                  <a:tint val="0"/>
                  <a:invGamma/>
                </a:srgbClr>
              </a:gs>
              <a:gs pos="100000">
                <a:srgbClr val="5326AC"/>
              </a:gs>
            </a:gsLst>
            <a:lin ang="0" scaled="1"/>
          </a:gradFill>
          <a:ln w="635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8" name="Freeform 23"/>
          <p:cNvSpPr>
            <a:spLocks/>
          </p:cNvSpPr>
          <p:nvPr/>
        </p:nvSpPr>
        <p:spPr bwMode="gray">
          <a:xfrm>
            <a:off x="4547537" y="2689517"/>
            <a:ext cx="1150822" cy="331618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14"/>
              </a:cxn>
              <a:cxn ang="0">
                <a:pos x="98" y="32"/>
              </a:cxn>
              <a:cxn ang="0">
                <a:pos x="147" y="54"/>
              </a:cxn>
              <a:cxn ang="0">
                <a:pos x="195" y="81"/>
              </a:cxn>
              <a:cxn ang="0">
                <a:pos x="242" y="111"/>
              </a:cxn>
              <a:cxn ang="0">
                <a:pos x="288" y="147"/>
              </a:cxn>
              <a:cxn ang="0">
                <a:pos x="333" y="185"/>
              </a:cxn>
              <a:cxn ang="0">
                <a:pos x="377" y="228"/>
              </a:cxn>
              <a:cxn ang="0">
                <a:pos x="418" y="275"/>
              </a:cxn>
              <a:cxn ang="0">
                <a:pos x="457" y="325"/>
              </a:cxn>
              <a:cxn ang="0">
                <a:pos x="493" y="379"/>
              </a:cxn>
              <a:cxn ang="0">
                <a:pos x="526" y="437"/>
              </a:cxn>
              <a:cxn ang="0">
                <a:pos x="555" y="497"/>
              </a:cxn>
              <a:cxn ang="0">
                <a:pos x="582" y="562"/>
              </a:cxn>
              <a:cxn ang="0">
                <a:pos x="604" y="630"/>
              </a:cxn>
              <a:cxn ang="0">
                <a:pos x="621" y="700"/>
              </a:cxn>
              <a:cxn ang="0">
                <a:pos x="634" y="774"/>
              </a:cxn>
              <a:cxn ang="0">
                <a:pos x="642" y="851"/>
              </a:cxn>
              <a:cxn ang="0">
                <a:pos x="646" y="930"/>
              </a:cxn>
              <a:cxn ang="0">
                <a:pos x="643" y="1011"/>
              </a:cxn>
              <a:cxn ang="0">
                <a:pos x="636" y="1086"/>
              </a:cxn>
              <a:cxn ang="0">
                <a:pos x="623" y="1160"/>
              </a:cxn>
              <a:cxn ang="0">
                <a:pos x="607" y="1230"/>
              </a:cxn>
              <a:cxn ang="0">
                <a:pos x="585" y="1297"/>
              </a:cxn>
              <a:cxn ang="0">
                <a:pos x="561" y="1361"/>
              </a:cxn>
              <a:cxn ang="0">
                <a:pos x="533" y="1421"/>
              </a:cxn>
              <a:cxn ang="0">
                <a:pos x="500" y="1478"/>
              </a:cxn>
              <a:cxn ang="0">
                <a:pos x="466" y="1532"/>
              </a:cxn>
              <a:cxn ang="0">
                <a:pos x="428" y="1582"/>
              </a:cxn>
              <a:cxn ang="0">
                <a:pos x="388" y="1627"/>
              </a:cxn>
              <a:cxn ang="0">
                <a:pos x="345" y="1670"/>
              </a:cxn>
              <a:cxn ang="0">
                <a:pos x="301" y="1709"/>
              </a:cxn>
              <a:cxn ang="0">
                <a:pos x="254" y="1744"/>
              </a:cxn>
              <a:cxn ang="0">
                <a:pos x="205" y="1776"/>
              </a:cxn>
              <a:cxn ang="0">
                <a:pos x="156" y="1803"/>
              </a:cxn>
              <a:cxn ang="0">
                <a:pos x="104" y="1826"/>
              </a:cxn>
              <a:cxn ang="0">
                <a:pos x="53" y="1846"/>
              </a:cxn>
              <a:cxn ang="0">
                <a:pos x="0" y="1861"/>
              </a:cxn>
              <a:cxn ang="0">
                <a:pos x="0" y="0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lin ang="0" scaled="1"/>
          </a:gradFill>
          <a:ln w="635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9" name="Freeform 24"/>
          <p:cNvSpPr>
            <a:spLocks/>
          </p:cNvSpPr>
          <p:nvPr/>
        </p:nvSpPr>
        <p:spPr bwMode="gray">
          <a:xfrm rot="6256290">
            <a:off x="2951662" y="1988979"/>
            <a:ext cx="1150569" cy="33169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14"/>
              </a:cxn>
              <a:cxn ang="0">
                <a:pos x="98" y="32"/>
              </a:cxn>
              <a:cxn ang="0">
                <a:pos x="147" y="54"/>
              </a:cxn>
              <a:cxn ang="0">
                <a:pos x="195" y="81"/>
              </a:cxn>
              <a:cxn ang="0">
                <a:pos x="242" y="111"/>
              </a:cxn>
              <a:cxn ang="0">
                <a:pos x="288" y="147"/>
              </a:cxn>
              <a:cxn ang="0">
                <a:pos x="333" y="185"/>
              </a:cxn>
              <a:cxn ang="0">
                <a:pos x="377" y="228"/>
              </a:cxn>
              <a:cxn ang="0">
                <a:pos x="418" y="275"/>
              </a:cxn>
              <a:cxn ang="0">
                <a:pos x="457" y="325"/>
              </a:cxn>
              <a:cxn ang="0">
                <a:pos x="493" y="379"/>
              </a:cxn>
              <a:cxn ang="0">
                <a:pos x="526" y="437"/>
              </a:cxn>
              <a:cxn ang="0">
                <a:pos x="555" y="497"/>
              </a:cxn>
              <a:cxn ang="0">
                <a:pos x="582" y="562"/>
              </a:cxn>
              <a:cxn ang="0">
                <a:pos x="604" y="630"/>
              </a:cxn>
              <a:cxn ang="0">
                <a:pos x="621" y="700"/>
              </a:cxn>
              <a:cxn ang="0">
                <a:pos x="634" y="774"/>
              </a:cxn>
              <a:cxn ang="0">
                <a:pos x="642" y="851"/>
              </a:cxn>
              <a:cxn ang="0">
                <a:pos x="646" y="930"/>
              </a:cxn>
              <a:cxn ang="0">
                <a:pos x="643" y="1011"/>
              </a:cxn>
              <a:cxn ang="0">
                <a:pos x="636" y="1086"/>
              </a:cxn>
              <a:cxn ang="0">
                <a:pos x="623" y="1160"/>
              </a:cxn>
              <a:cxn ang="0">
                <a:pos x="607" y="1230"/>
              </a:cxn>
              <a:cxn ang="0">
                <a:pos x="585" y="1297"/>
              </a:cxn>
              <a:cxn ang="0">
                <a:pos x="561" y="1361"/>
              </a:cxn>
              <a:cxn ang="0">
                <a:pos x="533" y="1421"/>
              </a:cxn>
              <a:cxn ang="0">
                <a:pos x="500" y="1478"/>
              </a:cxn>
              <a:cxn ang="0">
                <a:pos x="466" y="1532"/>
              </a:cxn>
              <a:cxn ang="0">
                <a:pos x="428" y="1582"/>
              </a:cxn>
              <a:cxn ang="0">
                <a:pos x="388" y="1627"/>
              </a:cxn>
              <a:cxn ang="0">
                <a:pos x="345" y="1670"/>
              </a:cxn>
              <a:cxn ang="0">
                <a:pos x="301" y="1709"/>
              </a:cxn>
              <a:cxn ang="0">
                <a:pos x="254" y="1744"/>
              </a:cxn>
              <a:cxn ang="0">
                <a:pos x="205" y="1776"/>
              </a:cxn>
              <a:cxn ang="0">
                <a:pos x="156" y="1803"/>
              </a:cxn>
              <a:cxn ang="0">
                <a:pos x="104" y="1826"/>
              </a:cxn>
              <a:cxn ang="0">
                <a:pos x="53" y="1846"/>
              </a:cxn>
              <a:cxn ang="0">
                <a:pos x="0" y="1861"/>
              </a:cxn>
              <a:cxn ang="0">
                <a:pos x="0" y="0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lin ang="0" scaled="1"/>
          </a:gradFill>
          <a:ln w="635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20" name="Freeform 25"/>
          <p:cNvSpPr>
            <a:spLocks/>
          </p:cNvSpPr>
          <p:nvPr/>
        </p:nvSpPr>
        <p:spPr bwMode="gray">
          <a:xfrm rot="14922872">
            <a:off x="4929056" y="841068"/>
            <a:ext cx="1150569" cy="33169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14"/>
              </a:cxn>
              <a:cxn ang="0">
                <a:pos x="98" y="32"/>
              </a:cxn>
              <a:cxn ang="0">
                <a:pos x="147" y="54"/>
              </a:cxn>
              <a:cxn ang="0">
                <a:pos x="195" y="81"/>
              </a:cxn>
              <a:cxn ang="0">
                <a:pos x="242" y="111"/>
              </a:cxn>
              <a:cxn ang="0">
                <a:pos x="288" y="147"/>
              </a:cxn>
              <a:cxn ang="0">
                <a:pos x="333" y="185"/>
              </a:cxn>
              <a:cxn ang="0">
                <a:pos x="377" y="228"/>
              </a:cxn>
              <a:cxn ang="0">
                <a:pos x="418" y="275"/>
              </a:cxn>
              <a:cxn ang="0">
                <a:pos x="457" y="325"/>
              </a:cxn>
              <a:cxn ang="0">
                <a:pos x="493" y="379"/>
              </a:cxn>
              <a:cxn ang="0">
                <a:pos x="526" y="437"/>
              </a:cxn>
              <a:cxn ang="0">
                <a:pos x="555" y="497"/>
              </a:cxn>
              <a:cxn ang="0">
                <a:pos x="582" y="562"/>
              </a:cxn>
              <a:cxn ang="0">
                <a:pos x="604" y="630"/>
              </a:cxn>
              <a:cxn ang="0">
                <a:pos x="621" y="700"/>
              </a:cxn>
              <a:cxn ang="0">
                <a:pos x="634" y="774"/>
              </a:cxn>
              <a:cxn ang="0">
                <a:pos x="642" y="851"/>
              </a:cxn>
              <a:cxn ang="0">
                <a:pos x="646" y="930"/>
              </a:cxn>
              <a:cxn ang="0">
                <a:pos x="643" y="1011"/>
              </a:cxn>
              <a:cxn ang="0">
                <a:pos x="636" y="1086"/>
              </a:cxn>
              <a:cxn ang="0">
                <a:pos x="623" y="1160"/>
              </a:cxn>
              <a:cxn ang="0">
                <a:pos x="607" y="1230"/>
              </a:cxn>
              <a:cxn ang="0">
                <a:pos x="585" y="1297"/>
              </a:cxn>
              <a:cxn ang="0">
                <a:pos x="561" y="1361"/>
              </a:cxn>
              <a:cxn ang="0">
                <a:pos x="533" y="1421"/>
              </a:cxn>
              <a:cxn ang="0">
                <a:pos x="500" y="1478"/>
              </a:cxn>
              <a:cxn ang="0">
                <a:pos x="466" y="1532"/>
              </a:cxn>
              <a:cxn ang="0">
                <a:pos x="428" y="1582"/>
              </a:cxn>
              <a:cxn ang="0">
                <a:pos x="388" y="1627"/>
              </a:cxn>
              <a:cxn ang="0">
                <a:pos x="345" y="1670"/>
              </a:cxn>
              <a:cxn ang="0">
                <a:pos x="301" y="1709"/>
              </a:cxn>
              <a:cxn ang="0">
                <a:pos x="254" y="1744"/>
              </a:cxn>
              <a:cxn ang="0">
                <a:pos x="205" y="1776"/>
              </a:cxn>
              <a:cxn ang="0">
                <a:pos x="156" y="1803"/>
              </a:cxn>
              <a:cxn ang="0">
                <a:pos x="104" y="1826"/>
              </a:cxn>
              <a:cxn ang="0">
                <a:pos x="53" y="1846"/>
              </a:cxn>
              <a:cxn ang="0">
                <a:pos x="0" y="1861"/>
              </a:cxn>
              <a:cxn ang="0">
                <a:pos x="0" y="0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lin ang="0" scaled="1"/>
          </a:gradFill>
          <a:ln w="635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grpSp>
        <p:nvGrpSpPr>
          <p:cNvPr id="11" name="Group 26"/>
          <p:cNvGrpSpPr>
            <a:grpSpLocks/>
          </p:cNvGrpSpPr>
          <p:nvPr/>
        </p:nvGrpSpPr>
        <p:grpSpPr bwMode="auto">
          <a:xfrm>
            <a:off x="3786182" y="2652906"/>
            <a:ext cx="1571539" cy="1338263"/>
            <a:chOff x="2016" y="1920"/>
            <a:chExt cx="1656" cy="1680"/>
          </a:xfrm>
        </p:grpSpPr>
        <p:sp>
          <p:nvSpPr>
            <p:cNvPr id="16" name="Oval 27"/>
            <p:cNvSpPr>
              <a:spLocks noChangeArrowheads="1"/>
            </p:cNvSpPr>
            <p:nvPr/>
          </p:nvSpPr>
          <p:spPr bwMode="gray">
            <a:xfrm>
              <a:off x="2016" y="1920"/>
              <a:ext cx="1656" cy="1680"/>
            </a:xfrm>
            <a:prstGeom prst="ellipse">
              <a:avLst/>
            </a:prstGeom>
            <a:gradFill rotWithShape="1">
              <a:gsLst>
                <a:gs pos="0">
                  <a:srgbClr val="F14343"/>
                </a:gs>
                <a:gs pos="100000">
                  <a:srgbClr val="F14343">
                    <a:gamma/>
                    <a:shade val="60784"/>
                    <a:invGamma/>
                  </a:srgbClr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fa-IR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2  Titr" pitchFamily="2" charset="-78"/>
                </a:rPr>
                <a:t>بعد از جلسه</a:t>
              </a:r>
              <a:endParaRPr lang="fa-IR" dirty="0">
                <a:solidFill>
                  <a:schemeClr val="tx1">
                    <a:lumMod val="95000"/>
                    <a:lumOff val="5000"/>
                  </a:schemeClr>
                </a:solidFill>
                <a:cs typeface="2  Titr" pitchFamily="2" charset="-78"/>
              </a:endParaRPr>
            </a:p>
          </p:txBody>
        </p:sp>
        <p:sp>
          <p:nvSpPr>
            <p:cNvPr id="17" name="Freeform 28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3300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1691680" y="2843406"/>
            <a:ext cx="212109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fa-IR" sz="3200" b="1" dirty="0" smtClean="0">
                <a:cs typeface="B Nazanin" pitchFamily="2" charset="-78"/>
              </a:rPr>
              <a:t>بازخوردگیری 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5313362" y="2014731"/>
            <a:ext cx="1841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2000" dirty="0"/>
          </a:p>
        </p:txBody>
      </p:sp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2679853" y="4840797"/>
            <a:ext cx="278954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fa-IR" sz="3200" b="1" dirty="0" smtClean="0">
                <a:cs typeface="B Nazanin" pitchFamily="2" charset="-78"/>
              </a:rPr>
              <a:t>تهیه گزارش جلسه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4706937" y="2091578"/>
            <a:ext cx="279435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fa-IR" sz="3200" b="1" dirty="0" smtClean="0">
                <a:cs typeface="B Nazanin" pitchFamily="2" charset="-78"/>
              </a:rPr>
              <a:t>پیگیری افراد غائب</a:t>
            </a:r>
            <a:endParaRPr lang="en-US" sz="3200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8" grpId="0" animBg="1"/>
      <p:bldP spid="19" grpId="0" animBg="1"/>
      <p:bldP spid="20" grpId="0" animBg="1"/>
      <p:bldP spid="13" grpId="0"/>
      <p:bldP spid="15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200" dirty="0" smtClean="0">
                <a:cs typeface="B Vahid" pitchFamily="2" charset="-78"/>
              </a:rPr>
              <a:t>کلیات شجره طیبه صالحین</a:t>
            </a:r>
            <a:endParaRPr lang="en-US" sz="1800" dirty="0">
              <a:cs typeface="B Vahid" pitchFamily="2" charset="-78"/>
            </a:endParaRPr>
          </a:p>
        </p:txBody>
      </p:sp>
      <p:sp>
        <p:nvSpPr>
          <p:cNvPr id="81928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0718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22" name="Oval 3" descr="B2"/>
          <p:cNvSpPr>
            <a:spLocks noChangeArrowheads="1"/>
          </p:cNvSpPr>
          <p:nvPr/>
        </p:nvSpPr>
        <p:spPr bwMode="auto">
          <a:xfrm>
            <a:off x="-391606" y="-37693"/>
            <a:ext cx="2513318" cy="2028367"/>
          </a:xfrm>
          <a:prstGeom prst="ellipse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59" b="93662" l="9896" r="9756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1628800"/>
            <a:ext cx="8763000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Clr>
                <a:srgbClr val="FF0000"/>
              </a:buClr>
              <a:buSzPct val="122000"/>
            </a:pPr>
            <a:r>
              <a:rPr lang="fa-I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Mitra" pitchFamily="2" charset="-78"/>
              </a:rPr>
              <a:t> </a:t>
            </a:r>
            <a:r>
              <a:rPr lang="fa-I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Mitra" pitchFamily="2" charset="-78"/>
              </a:rPr>
              <a:t>                خصوصیات بسیج در منظر مقام معظم رهبری</a:t>
            </a:r>
          </a:p>
          <a:p>
            <a:pPr algn="r" rtl="1">
              <a:buClr>
                <a:srgbClr val="FF0000"/>
              </a:buClr>
              <a:buSzPct val="122000"/>
            </a:pPr>
            <a:endParaRPr lang="fa-IR" sz="1000" dirty="0" smtClean="0">
              <a:cs typeface="B Davat" pitchFamily="2" charset="-78"/>
            </a:endParaRPr>
          </a:p>
          <a:p>
            <a:pPr algn="r" rtl="1"/>
            <a:endParaRPr lang="fa-IR" sz="1000" dirty="0">
              <a:cs typeface="B Davat" pitchFamily="2" charset="-78"/>
            </a:endParaRPr>
          </a:p>
          <a:p>
            <a:pPr algn="r" rtl="1"/>
            <a:endParaRPr lang="en-US" sz="1000" dirty="0" smtClean="0">
              <a:cs typeface="B Davat" pitchFamily="2" charset="-78"/>
            </a:endParaRPr>
          </a:p>
          <a:p>
            <a:pPr marL="457200" indent="-457200" algn="r" rtl="1">
              <a:buClr>
                <a:srgbClr val="FF0000"/>
              </a:buClr>
              <a:buSzPct val="122000"/>
              <a:buFont typeface="Wingdings" pitchFamily="2" charset="2"/>
              <a:buChar char="ü"/>
            </a:pPr>
            <a:r>
              <a:rPr lang="fa-IR" sz="3200" b="1" dirty="0">
                <a:cs typeface="B Titr" pitchFamily="2" charset="-78"/>
              </a:rPr>
              <a:t>انسان برجسته در میدان رزم، دارای </a:t>
            </a:r>
            <a:r>
              <a:rPr lang="fa-IR" sz="3200" b="1" dirty="0">
                <a:solidFill>
                  <a:srgbClr val="00B050"/>
                </a:solidFill>
                <a:cs typeface="B Titr" pitchFamily="2" charset="-78"/>
              </a:rPr>
              <a:t>بنیه قوی فرهنگی</a:t>
            </a:r>
            <a:r>
              <a:rPr lang="fa-IR" sz="3200" b="1" dirty="0">
                <a:cs typeface="B Titr" pitchFamily="2" charset="-78"/>
              </a:rPr>
              <a:t>، خودجوش در </a:t>
            </a:r>
            <a:r>
              <a:rPr lang="fa-IR" sz="3200" b="1" dirty="0">
                <a:solidFill>
                  <a:srgbClr val="00B050"/>
                </a:solidFill>
                <a:cs typeface="B Titr" pitchFamily="2" charset="-78"/>
              </a:rPr>
              <a:t>عرصه سیاست</a:t>
            </a:r>
            <a:r>
              <a:rPr lang="fa-IR" sz="3200" b="1" dirty="0">
                <a:cs typeface="B Titr" pitchFamily="2" charset="-78"/>
              </a:rPr>
              <a:t>، </a:t>
            </a:r>
            <a:r>
              <a:rPr lang="fa-IR" sz="3200" b="1" dirty="0">
                <a:solidFill>
                  <a:srgbClr val="00B050"/>
                </a:solidFill>
                <a:cs typeface="B Titr" pitchFamily="2" charset="-78"/>
              </a:rPr>
              <a:t>توانا</a:t>
            </a:r>
            <a:r>
              <a:rPr lang="fa-IR" sz="3200" b="1" dirty="0">
                <a:cs typeface="B Titr" pitchFamily="2" charset="-78"/>
              </a:rPr>
              <a:t> در تبلیغ دین است، باید این‌گونه افراد درست کنید.</a:t>
            </a:r>
          </a:p>
          <a:p>
            <a:pPr algn="r" rtl="1"/>
            <a:endParaRPr lang="en-US" sz="1000" dirty="0" smtClean="0">
              <a:cs typeface="B Davat" pitchFamily="2" charset="-78"/>
            </a:endParaRPr>
          </a:p>
          <a:p>
            <a:pPr algn="r" rtl="1"/>
            <a:endParaRPr lang="en-US" sz="1000" dirty="0" smtClean="0">
              <a:cs typeface="B Davat" pitchFamily="2" charset="-78"/>
            </a:endParaRPr>
          </a:p>
          <a:p>
            <a:pPr marL="457200" indent="-457200" algn="r" rtl="1">
              <a:buClr>
                <a:srgbClr val="FF0000"/>
              </a:buClr>
              <a:buSzPct val="122000"/>
              <a:buFont typeface="Wingdings" pitchFamily="2" charset="2"/>
              <a:buChar char="ü"/>
            </a:pPr>
            <a:r>
              <a:rPr lang="fa-IR" sz="3200" b="1" dirty="0" smtClean="0">
                <a:cs typeface="B Titr" pitchFamily="2" charset="-78"/>
              </a:rPr>
              <a:t>بسیج </a:t>
            </a:r>
            <a:r>
              <a:rPr lang="fa-IR" sz="3200" b="1" dirty="0">
                <a:cs typeface="B Titr" pitchFamily="2" charset="-78"/>
              </a:rPr>
              <a:t>به معنی </a:t>
            </a:r>
            <a:r>
              <a:rPr lang="fa-IR" sz="3200" b="1" dirty="0">
                <a:solidFill>
                  <a:srgbClr val="00B050"/>
                </a:solidFill>
                <a:cs typeface="B Titr" pitchFamily="2" charset="-78"/>
              </a:rPr>
              <a:t>حضور</a:t>
            </a:r>
            <a:r>
              <a:rPr lang="fa-IR" sz="3200" b="1" dirty="0">
                <a:cs typeface="B Titr" pitchFamily="2" charset="-78"/>
              </a:rPr>
              <a:t> و </a:t>
            </a:r>
            <a:r>
              <a:rPr lang="fa-IR" sz="3200" b="1" dirty="0">
                <a:solidFill>
                  <a:srgbClr val="00B050"/>
                </a:solidFill>
                <a:cs typeface="B Titr" pitchFamily="2" charset="-78"/>
              </a:rPr>
              <a:t>آمادگی</a:t>
            </a:r>
            <a:r>
              <a:rPr lang="fa-IR" sz="3200" b="1" dirty="0">
                <a:cs typeface="B Titr" pitchFamily="2" charset="-78"/>
              </a:rPr>
              <a:t> در همان نقطه‌ای است که اسلام و قرآن و امام زمان (ارواحناه و فداه) و این انقلاب مقدس به آن نیازمند </a:t>
            </a:r>
            <a:r>
              <a:rPr lang="fa-IR" sz="3200" b="1" dirty="0" smtClean="0">
                <a:cs typeface="B Titr" pitchFamily="2" charset="-78"/>
              </a:rPr>
              <a:t>است.</a:t>
            </a:r>
            <a:endParaRPr lang="fa-IR" sz="3200" b="1" dirty="0">
              <a:cs typeface="B Titr" pitchFamily="2" charset="-78"/>
            </a:endParaRPr>
          </a:p>
          <a:p>
            <a:pPr algn="r" rtl="1"/>
            <a:endParaRPr lang="en-US" sz="1000" dirty="0">
              <a:cs typeface="B Davat" pitchFamily="2" charset="-78"/>
            </a:endParaRPr>
          </a:p>
          <a:p>
            <a:pPr algn="r" rtl="1"/>
            <a:endParaRPr lang="fa-IR" sz="2800" dirty="0">
              <a:cs typeface="B Dava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33606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8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1209253"/>
            <a:ext cx="7848600" cy="563563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fa-IR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تدابیر فرماندهان ارشد سپاه در خصوص شجره طیبه</a:t>
            </a:r>
            <a:endParaRPr lang="en-US" sz="1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848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ctr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ctr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ctr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ctr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ctr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ctr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ctr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fa-IR" sz="3200" smtClean="0">
                <a:cs typeface="B Vahid" pitchFamily="2" charset="-78"/>
              </a:rPr>
              <a:t>کلیات شجره طیبه صالحین</a:t>
            </a:r>
            <a:endParaRPr lang="en-US" sz="1800" dirty="0">
              <a:cs typeface="B Vahid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" y="2204864"/>
            <a:ext cx="8686800" cy="40472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000" dirty="0" smtClean="0">
                <a:cs typeface="B Traffic" pitchFamily="2" charset="-78"/>
              </a:rPr>
              <a:t>سرادر جعفری (فرمانده کل سپاه پاسداران انقلاب اسلامی):</a:t>
            </a:r>
          </a:p>
          <a:p>
            <a:pPr algn="r" rtl="1"/>
            <a:endParaRPr lang="fa-IR" sz="1400" dirty="0">
              <a:cs typeface="B Traffic" pitchFamily="2" charset="-78"/>
            </a:endParaRPr>
          </a:p>
          <a:p>
            <a:pPr marL="171450" indent="-171450" algn="justLow" rtl="1">
              <a:buClr>
                <a:srgbClr val="FF0000"/>
              </a:buClr>
              <a:buFont typeface="Wingdings" pitchFamily="2" charset="2"/>
              <a:buChar char="v"/>
            </a:pPr>
            <a:endParaRPr lang="fa-IR" sz="900" dirty="0" smtClean="0">
              <a:cs typeface="B Traffic" pitchFamily="2" charset="-78"/>
            </a:endParaRPr>
          </a:p>
          <a:p>
            <a:pPr marL="457200" indent="-457200" algn="justLow" rtl="1">
              <a:buClr>
                <a:srgbClr val="FF0000"/>
              </a:buClr>
              <a:buFont typeface="Wingdings" pitchFamily="2" charset="2"/>
              <a:buChar char="v"/>
            </a:pPr>
            <a:r>
              <a:rPr lang="fa-IR" sz="2800" b="1" dirty="0" smtClean="0">
                <a:cs typeface="B Traffic" pitchFamily="2" charset="-78"/>
              </a:rPr>
              <a:t>جا </a:t>
            </a:r>
            <a:r>
              <a:rPr lang="fa-IR" sz="2800" b="1" dirty="0">
                <a:cs typeface="B Traffic" pitchFamily="2" charset="-78"/>
              </a:rPr>
              <a:t>دارد </a:t>
            </a:r>
            <a:r>
              <a:rPr lang="fa-IR" sz="2800" b="1" dirty="0">
                <a:solidFill>
                  <a:srgbClr val="00B050"/>
                </a:solidFill>
                <a:cs typeface="B Traffic" pitchFamily="2" charset="-78"/>
              </a:rPr>
              <a:t>شجره طیبه صالحین </a:t>
            </a:r>
            <a:r>
              <a:rPr lang="fa-IR" sz="2800" b="1" dirty="0">
                <a:cs typeface="B Traffic" pitchFamily="2" charset="-78"/>
              </a:rPr>
              <a:t>به عنوان محور همه فعالیت ها ، کارها ، سازماندهی ها و به عنوان یک اقدام دارای اولویت تلقی گردیده و هیچ کار دیگری با آن قابل مقایسه نمی باشد. </a:t>
            </a:r>
            <a:endParaRPr lang="fa-IR" sz="2800" b="1" dirty="0" smtClean="0">
              <a:cs typeface="B Traffic" pitchFamily="2" charset="-78"/>
            </a:endParaRPr>
          </a:p>
          <a:p>
            <a:pPr marL="171450" indent="-171450" algn="justLow" rtl="1">
              <a:buClr>
                <a:srgbClr val="FF0000"/>
              </a:buClr>
              <a:buFont typeface="Wingdings" pitchFamily="2" charset="2"/>
              <a:buChar char="v"/>
            </a:pPr>
            <a:endParaRPr lang="fa-IR" sz="900" dirty="0" smtClean="0">
              <a:cs typeface="B Traffic" pitchFamily="2" charset="-78"/>
            </a:endParaRPr>
          </a:p>
          <a:p>
            <a:pPr marL="171450" indent="-171450" algn="justLow" rtl="1">
              <a:buClr>
                <a:srgbClr val="FF0000"/>
              </a:buClr>
              <a:buFont typeface="Wingdings" pitchFamily="2" charset="2"/>
              <a:buChar char="v"/>
            </a:pPr>
            <a:endParaRPr lang="fa-IR" sz="900" dirty="0" smtClean="0">
              <a:cs typeface="B Traffic" pitchFamily="2" charset="-78"/>
            </a:endParaRPr>
          </a:p>
          <a:p>
            <a:pPr marL="457200" indent="-457200" algn="justLow" rtl="1">
              <a:buClr>
                <a:srgbClr val="FF0000"/>
              </a:buClr>
              <a:buFont typeface="Wingdings" pitchFamily="2" charset="2"/>
              <a:buChar char="v"/>
            </a:pPr>
            <a:r>
              <a:rPr lang="fa-IR" sz="2800" b="1" dirty="0" smtClean="0">
                <a:cs typeface="B Traffic" pitchFamily="2" charset="-78"/>
              </a:rPr>
              <a:t>فقط </a:t>
            </a:r>
            <a:r>
              <a:rPr lang="fa-IR" sz="2800" b="1" dirty="0">
                <a:cs typeface="B Traffic" pitchFamily="2" charset="-78"/>
              </a:rPr>
              <a:t>20 درصد از وقتتان را به کارهای دیگر بگذارید و 80 درصد وقتتان را جهت تحقق </a:t>
            </a:r>
            <a:r>
              <a:rPr lang="fa-IR" sz="2800" b="1" dirty="0">
                <a:solidFill>
                  <a:srgbClr val="00B050"/>
                </a:solidFill>
                <a:cs typeface="B Traffic" pitchFamily="2" charset="-78"/>
              </a:rPr>
              <a:t>شجره طیبه صالحین </a:t>
            </a:r>
            <a:r>
              <a:rPr lang="fa-IR" sz="2800" b="1" dirty="0">
                <a:cs typeface="B Traffic" pitchFamily="2" charset="-78"/>
              </a:rPr>
              <a:t>صرف کنید. </a:t>
            </a:r>
          </a:p>
        </p:txBody>
      </p:sp>
    </p:spTree>
    <p:extLst>
      <p:ext uri="{BB962C8B-B14F-4D97-AF65-F5344CB8AC3E}">
        <p14:creationId xmlns:p14="http://schemas.microsoft.com/office/powerpoint/2010/main" val="268016421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1219200"/>
            <a:ext cx="7848600" cy="563563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fa-IR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تدابیر فرماندهان ارشد سپاه در خصوص شجره طیبه</a:t>
            </a:r>
            <a:endParaRPr lang="en-US" sz="1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848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ctr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ctr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ctr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ctr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ctr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ctr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ctr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fa-IR" sz="3200" smtClean="0">
                <a:cs typeface="B Vahid" pitchFamily="2" charset="-78"/>
              </a:rPr>
              <a:t>کلیات شجره طیبه صالحین</a:t>
            </a:r>
            <a:endParaRPr lang="en-US" sz="1800" dirty="0">
              <a:cs typeface="B Vahid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319" y="2132856"/>
            <a:ext cx="8686800" cy="32624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Clr>
                <a:srgbClr val="FF0000"/>
              </a:buClr>
            </a:pPr>
            <a:r>
              <a:rPr lang="fa-IR" sz="2400" dirty="0" smtClean="0">
                <a:cs typeface="B Traffic" pitchFamily="2" charset="-78"/>
              </a:rPr>
              <a:t>سردار نقدی (فرمانده سازمان بسیج مستضعفین):</a:t>
            </a:r>
          </a:p>
          <a:p>
            <a:pPr algn="r" rtl="1">
              <a:buClr>
                <a:srgbClr val="FF0000"/>
              </a:buClr>
            </a:pPr>
            <a:endParaRPr lang="fa-IR" sz="1000" dirty="0" smtClean="0">
              <a:cs typeface="B Traffic" pitchFamily="2" charset="-78"/>
            </a:endParaRPr>
          </a:p>
          <a:p>
            <a:pPr marL="457200" indent="-457200" algn="justLow" rtl="1">
              <a:buClr>
                <a:srgbClr val="FF0000"/>
              </a:buClr>
              <a:buFont typeface="Wingdings" pitchFamily="2" charset="2"/>
              <a:buChar char="v"/>
            </a:pPr>
            <a:r>
              <a:rPr lang="fa-IR" sz="2800" b="1" dirty="0" smtClean="0">
                <a:cs typeface="B Traffic" pitchFamily="2" charset="-78"/>
              </a:rPr>
              <a:t>امروز </a:t>
            </a:r>
            <a:r>
              <a:rPr lang="fa-IR" sz="2800" b="1" dirty="0">
                <a:solidFill>
                  <a:srgbClr val="00B050"/>
                </a:solidFill>
                <a:cs typeface="B Traffic" pitchFamily="2" charset="-78"/>
              </a:rPr>
              <a:t>شجره طیبه صالحین </a:t>
            </a:r>
            <a:r>
              <a:rPr lang="fa-IR" sz="2800" b="1" dirty="0">
                <a:cs typeface="B Traffic" pitchFamily="2" charset="-78"/>
              </a:rPr>
              <a:t>صرفاً یک طرح نیست بلکه خود بسیج است. هر کس در بسیج عضویت دارد باید در این حلقه ها حضور یابد و ملاک در عضویت فعال ، حضور در حلقه های صالحین است</a:t>
            </a:r>
            <a:r>
              <a:rPr lang="fa-IR" sz="2800" b="1" dirty="0" smtClean="0">
                <a:cs typeface="B Traffic" pitchFamily="2" charset="-78"/>
              </a:rPr>
              <a:t>.</a:t>
            </a:r>
          </a:p>
          <a:p>
            <a:pPr algn="justLow" rtl="1">
              <a:buClr>
                <a:srgbClr val="FF0000"/>
              </a:buClr>
            </a:pPr>
            <a:endParaRPr lang="fa-IR" sz="1000" dirty="0" smtClean="0">
              <a:cs typeface="B Traffic" pitchFamily="2" charset="-78"/>
            </a:endParaRPr>
          </a:p>
          <a:p>
            <a:pPr algn="justLow" rtl="1">
              <a:buClr>
                <a:srgbClr val="FF0000"/>
              </a:buClr>
            </a:pPr>
            <a:endParaRPr lang="fa-IR" sz="900" dirty="0" smtClean="0">
              <a:cs typeface="B Traffic" pitchFamily="2" charset="-78"/>
            </a:endParaRPr>
          </a:p>
          <a:p>
            <a:pPr marL="514350" indent="-514350" algn="justLow" rtl="1">
              <a:buClr>
                <a:srgbClr val="FF0000"/>
              </a:buClr>
              <a:buFont typeface="Wingdings" pitchFamily="2" charset="2"/>
              <a:buChar char="v"/>
            </a:pPr>
            <a:r>
              <a:rPr lang="fa-IR" sz="3200" b="1" dirty="0" smtClean="0">
                <a:cs typeface="B Traffic" pitchFamily="2" charset="-78"/>
              </a:rPr>
              <a:t>همه تمرکز بسیج روی </a:t>
            </a:r>
            <a:r>
              <a:rPr lang="fa-IR" sz="3200" b="1" dirty="0" smtClean="0">
                <a:solidFill>
                  <a:srgbClr val="00B050"/>
                </a:solidFill>
                <a:cs typeface="B Traffic" pitchFamily="2" charset="-78"/>
              </a:rPr>
              <a:t>شجره طیبه صالحین </a:t>
            </a:r>
            <a:r>
              <a:rPr lang="fa-IR" sz="3200" b="1" dirty="0" smtClean="0">
                <a:cs typeface="B Traffic" pitchFamily="2" charset="-78"/>
              </a:rPr>
              <a:t>است.  </a:t>
            </a:r>
          </a:p>
          <a:p>
            <a:pPr algn="justLow" rtl="1">
              <a:buClr>
                <a:srgbClr val="FF0000"/>
              </a:buClr>
            </a:pPr>
            <a:endParaRPr lang="fa-IR" sz="900" dirty="0">
              <a:cs typeface="B Traff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977370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03238"/>
            <a:ext cx="7848600" cy="639746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r>
              <a:rPr lang="fa-IR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تعاریف حلقه صالحین </a:t>
            </a:r>
            <a:endParaRPr lang="en-US" sz="4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5357818" y="3357562"/>
            <a:ext cx="2155825" cy="25447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rtl="0" eaLnBrk="0" hangingPunct="0"/>
            <a:endParaRPr lang="fa-IR">
              <a:latin typeface="Verdana" pitchFamily="34" charset="0"/>
            </a:endParaRP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1285852" y="3357562"/>
            <a:ext cx="2155825" cy="25447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rtl="0" eaLnBrk="0" hangingPunct="0"/>
            <a:endParaRPr lang="fa-IR">
              <a:latin typeface="Verdana" pitchFamily="34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309688" y="3360738"/>
            <a:ext cx="1922462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fa-IR" sz="2400" dirty="0" smtClean="0">
                <a:solidFill>
                  <a:srgbClr val="000000"/>
                </a:solidFill>
                <a:cs typeface="B Titr" pitchFamily="2" charset="-78"/>
              </a:rPr>
              <a:t>سرگروه: </a:t>
            </a:r>
            <a:endParaRPr lang="en-US" sz="2400" dirty="0">
              <a:solidFill>
                <a:srgbClr val="000000"/>
              </a:solidFill>
              <a:cs typeface="B Titr" pitchFamily="2" charset="-78"/>
            </a:endParaRPr>
          </a:p>
          <a:p>
            <a:pPr algn="justLow"/>
            <a:endParaRPr lang="fa-IR" sz="2000" dirty="0">
              <a:solidFill>
                <a:srgbClr val="000000"/>
              </a:solidFill>
              <a:cs typeface="B Nazanin" pitchFamily="2" charset="-78"/>
            </a:endParaRPr>
          </a:p>
          <a:p>
            <a:pPr algn="justLow"/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به فردی 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اطلاق      می شود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که مدیریت اجرایی </a:t>
            </a:r>
            <a:r>
              <a:rPr lang="fa-IR" sz="2000" dirty="0" smtClean="0">
                <a:solidFill>
                  <a:srgbClr val="000000"/>
                </a:solidFill>
                <a:cs typeface="B Nazanin" pitchFamily="2" charset="-78"/>
              </a:rPr>
              <a:t>حلقه را </a:t>
            </a:r>
            <a:r>
              <a:rPr lang="fa-IR" sz="2000" dirty="0">
                <a:solidFill>
                  <a:srgbClr val="000000"/>
                </a:solidFill>
                <a:cs typeface="B Nazanin" pitchFamily="2" charset="-78"/>
              </a:rPr>
              <a:t>بر عهده دارد.</a:t>
            </a:r>
            <a:endParaRPr lang="en-US" sz="2000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43016" name="Freeform 8"/>
          <p:cNvSpPr>
            <a:spLocks/>
          </p:cNvSpPr>
          <p:nvPr/>
        </p:nvSpPr>
        <p:spPr bwMode="gray">
          <a:xfrm>
            <a:off x="3500430" y="3000372"/>
            <a:ext cx="850900" cy="1185863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l" rtl="0">
              <a:defRPr/>
            </a:pPr>
            <a:endParaRPr lang="fa-IR">
              <a:cs typeface="+mn-cs"/>
            </a:endParaRPr>
          </a:p>
        </p:txBody>
      </p:sp>
      <p:sp>
        <p:nvSpPr>
          <p:cNvPr id="43017" name="AutoShape 9"/>
          <p:cNvSpPr>
            <a:spLocks noChangeAspect="1" noChangeArrowheads="1" noTextEdit="1"/>
          </p:cNvSpPr>
          <p:nvPr/>
        </p:nvSpPr>
        <p:spPr bwMode="gray">
          <a:xfrm flipH="1">
            <a:off x="4733925" y="3073400"/>
            <a:ext cx="8572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3018" name="Freeform 10"/>
          <p:cNvSpPr>
            <a:spLocks/>
          </p:cNvSpPr>
          <p:nvPr/>
        </p:nvSpPr>
        <p:spPr bwMode="gray">
          <a:xfrm flipH="1">
            <a:off x="4429124" y="3071810"/>
            <a:ext cx="852487" cy="1185863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l" rtl="0">
              <a:defRPr/>
            </a:pPr>
            <a:endParaRPr lang="fa-IR">
              <a:cs typeface="+mn-cs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016250" y="1524000"/>
            <a:ext cx="2827338" cy="1528763"/>
            <a:chOff x="1997" y="1314"/>
            <a:chExt cx="1889" cy="1009"/>
          </a:xfrm>
        </p:grpSpPr>
        <p:grpSp>
          <p:nvGrpSpPr>
            <p:cNvPr id="4109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3021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>
                  <a:defRPr/>
                </a:pPr>
                <a:endParaRPr lang="fa-IR">
                  <a:cs typeface="+mn-cs"/>
                </a:endParaRPr>
              </a:p>
            </p:txBody>
          </p:sp>
          <p:sp>
            <p:nvSpPr>
              <p:cNvPr id="43022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tint val="44314"/>
                      <a:invGamma/>
                    </a:schemeClr>
                  </a:gs>
                  <a:gs pos="100000">
                    <a:schemeClr val="fol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>
                  <a:defRPr/>
                </a:pPr>
                <a:endParaRPr lang="fa-IR">
                  <a:cs typeface="+mn-cs"/>
                </a:endParaRPr>
              </a:p>
            </p:txBody>
          </p:sp>
        </p:grpSp>
        <p:sp>
          <p:nvSpPr>
            <p:cNvPr id="43023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l" rtl="0">
                <a:defRPr/>
              </a:pPr>
              <a:endParaRPr lang="fa-IR">
                <a:cs typeface="+mn-cs"/>
              </a:endParaRPr>
            </a:p>
          </p:txBody>
        </p:sp>
        <p:sp>
          <p:nvSpPr>
            <p:cNvPr id="43024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48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l" rtl="0">
                <a:defRPr/>
              </a:pPr>
              <a:endParaRPr lang="fa-IR">
                <a:cs typeface="+mn-cs"/>
              </a:endParaRPr>
            </a:p>
          </p:txBody>
        </p:sp>
        <p:sp>
          <p:nvSpPr>
            <p:cNvPr id="43025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l" rtl="0">
                <a:defRPr/>
              </a:pPr>
              <a:endParaRPr lang="fa-IR">
                <a:cs typeface="+mn-cs"/>
              </a:endParaRPr>
            </a:p>
          </p:txBody>
        </p:sp>
        <p:sp>
          <p:nvSpPr>
            <p:cNvPr id="43026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l" rtl="0">
                <a:defRPr/>
              </a:pPr>
              <a:endParaRPr lang="fa-IR">
                <a:cs typeface="+mn-cs"/>
              </a:endParaRPr>
            </a:p>
          </p:txBody>
        </p:sp>
      </p:grp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3600450" y="1792288"/>
            <a:ext cx="1543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/>
            <a:r>
              <a:rPr lang="fa-IR" sz="4000">
                <a:solidFill>
                  <a:srgbClr val="000000"/>
                </a:solidFill>
                <a:cs typeface="B Titr" pitchFamily="2" charset="-78"/>
              </a:rPr>
              <a:t>تعاریف </a:t>
            </a:r>
            <a:endParaRPr lang="en-US" sz="4000">
              <a:solidFill>
                <a:srgbClr val="000000"/>
              </a:solidFill>
              <a:cs typeface="B Titr" pitchFamily="2" charset="-78"/>
            </a:endParaRPr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5429250" y="3429000"/>
            <a:ext cx="2000270" cy="24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fa-IR" sz="2800" dirty="0" smtClean="0">
                <a:cs typeface="B Titr" pitchFamily="2" charset="-78"/>
              </a:rPr>
              <a:t>حلقه:</a:t>
            </a:r>
            <a:endParaRPr lang="fa-IR" sz="2800" dirty="0">
              <a:cs typeface="B Titr" pitchFamily="2" charset="-78"/>
            </a:endParaRPr>
          </a:p>
          <a:p>
            <a:pPr algn="justLow" eaLnBrk="1" hangingPunct="1"/>
            <a:r>
              <a:rPr lang="fa-IR" sz="2000" dirty="0">
                <a:cs typeface="B Nazanin" pitchFamily="2" charset="-78"/>
              </a:rPr>
              <a:t> اصطلاحا به مجموعه ای از افراد </a:t>
            </a:r>
            <a:r>
              <a:rPr lang="fa-IR" sz="2000" dirty="0" smtClean="0">
                <a:cs typeface="B Nazanin" pitchFamily="2" charset="-78"/>
              </a:rPr>
              <a:t>گفته      می شود </a:t>
            </a:r>
            <a:r>
              <a:rPr lang="fa-IR" sz="2000" dirty="0">
                <a:cs typeface="B Nazanin" pitchFamily="2" charset="-78"/>
              </a:rPr>
              <a:t>که برای نیل به اهداف تربیتی ، معرفتی ، بصیریتی و ... دور هم جمع می شوند.</a:t>
            </a:r>
            <a:endParaRPr lang="en-US" sz="20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  <p:bldP spid="43013" grpId="0" animBg="1"/>
      <p:bldP spid="43014" grpId="0"/>
      <p:bldP spid="43017" grpId="0" animBg="1"/>
      <p:bldP spid="43027" grpId="0"/>
      <p:bldP spid="430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AutoShape 13"/>
          <p:cNvCxnSpPr>
            <a:cxnSpLocks noChangeShapeType="1"/>
          </p:cNvCxnSpPr>
          <p:nvPr/>
        </p:nvCxnSpPr>
        <p:spPr bwMode="auto">
          <a:xfrm flipV="1">
            <a:off x="4553332" y="4336759"/>
            <a:ext cx="0" cy="604409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" name="Straight Arrow Connector 95"/>
          <p:cNvCxnSpPr/>
          <p:nvPr/>
        </p:nvCxnSpPr>
        <p:spPr bwMode="auto">
          <a:xfrm>
            <a:off x="3048234" y="2895600"/>
            <a:ext cx="3047766" cy="241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 bwMode="auto">
          <a:xfrm>
            <a:off x="3048000" y="3557224"/>
            <a:ext cx="3047766" cy="241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 bwMode="auto">
          <a:xfrm>
            <a:off x="3048000" y="4267200"/>
            <a:ext cx="3047766" cy="241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 bwMode="auto">
          <a:xfrm>
            <a:off x="3048000" y="1728424"/>
            <a:ext cx="3047766" cy="241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 bwMode="auto">
          <a:xfrm>
            <a:off x="3048000" y="2286000"/>
            <a:ext cx="3047766" cy="241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8600" cy="563563"/>
          </a:xfrm>
        </p:spPr>
        <p:txBody>
          <a:bodyPr/>
          <a:lstStyle/>
          <a:p>
            <a:pPr algn="ctr"/>
            <a:r>
              <a:rPr lang="fa-IR" sz="3200" dirty="0" smtClean="0">
                <a:cs typeface="B Vahid" pitchFamily="2" charset="-78"/>
              </a:rPr>
              <a:t>کلیات شجره طیبه صالحین</a:t>
            </a:r>
            <a:endParaRPr lang="en-US" sz="1800" dirty="0">
              <a:cs typeface="B Vahid" pitchFamily="2" charset="-78"/>
            </a:endParaRPr>
          </a:p>
        </p:txBody>
      </p:sp>
      <p:sp>
        <p:nvSpPr>
          <p:cNvPr id="35" name="AutoShape 3"/>
          <p:cNvSpPr>
            <a:spLocks noChangeArrowheads="1"/>
          </p:cNvSpPr>
          <p:nvPr/>
        </p:nvSpPr>
        <p:spPr bwMode="auto">
          <a:xfrm>
            <a:off x="2843493" y="1133465"/>
            <a:ext cx="3534433" cy="268597"/>
          </a:xfrm>
          <a:prstGeom prst="flowChartPredefinedProcess">
            <a:avLst/>
          </a:prstGeom>
          <a:solidFill>
            <a:srgbClr val="D99594"/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-31750" algn="ctr" rtl="1">
              <a:lnSpc>
                <a:spcPct val="115000"/>
              </a:lnSpc>
              <a:spcAft>
                <a:spcPts val="1000"/>
              </a:spcAft>
            </a:pPr>
            <a:r>
              <a:rPr lang="fa-IR" sz="1100" dirty="0">
                <a:effectLst/>
                <a:latin typeface="Calibri"/>
                <a:ea typeface="Calibri"/>
                <a:cs typeface="B Titr"/>
              </a:rPr>
              <a:t>شورای عالی تعلیم </a:t>
            </a:r>
            <a:r>
              <a:rPr lang="fa-IR" sz="1100" dirty="0" smtClean="0">
                <a:effectLst/>
                <a:latin typeface="Calibri"/>
                <a:ea typeface="Calibri"/>
                <a:cs typeface="B Titr"/>
              </a:rPr>
              <a:t>و تربیت </a:t>
            </a:r>
            <a:r>
              <a:rPr lang="fa-IR" sz="1100" dirty="0">
                <a:effectLst/>
                <a:latin typeface="Calibri"/>
                <a:ea typeface="Calibri"/>
                <a:cs typeface="B Titr"/>
              </a:rPr>
              <a:t>صالحین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auto">
          <a:xfrm>
            <a:off x="3861431" y="2728146"/>
            <a:ext cx="1383802" cy="502934"/>
          </a:xfrm>
          <a:prstGeom prst="flowChartMultidocument">
            <a:avLst/>
          </a:prstGeom>
          <a:solidFill>
            <a:srgbClr val="B6DDE8"/>
          </a:solidFill>
          <a:ln w="19050">
            <a:solidFill>
              <a:srgbClr val="205867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-41275" algn="ctr" rtl="1">
              <a:lnSpc>
                <a:spcPct val="115000"/>
              </a:lnSpc>
              <a:spcAft>
                <a:spcPts val="1000"/>
              </a:spcAft>
            </a:pPr>
            <a:r>
              <a:rPr lang="fa-IR" sz="1400" b="1" dirty="0">
                <a:effectLst/>
                <a:latin typeface="Calibri"/>
                <a:ea typeface="Calibri"/>
                <a:cs typeface="B Nazanin" pitchFamily="2" charset="-78"/>
              </a:rPr>
              <a:t>حلقه </a:t>
            </a:r>
            <a:r>
              <a:rPr lang="fa-IR" sz="1400" b="1" dirty="0" smtClean="0">
                <a:effectLst/>
                <a:latin typeface="Calibri"/>
                <a:ea typeface="Calibri"/>
                <a:cs typeface="B Nazanin" pitchFamily="2" charset="-78"/>
              </a:rPr>
              <a:t>سرمربیان</a:t>
            </a:r>
            <a:endParaRPr lang="en-US" sz="1400" b="1" dirty="0">
              <a:effectLst/>
              <a:latin typeface="Calibri"/>
              <a:ea typeface="Calibri"/>
              <a:cs typeface="B Nazanin" pitchFamily="2" charset="-78"/>
            </a:endParaRPr>
          </a:p>
        </p:txBody>
      </p:sp>
      <p:sp>
        <p:nvSpPr>
          <p:cNvPr id="37" name="AutoShape 5"/>
          <p:cNvSpPr>
            <a:spLocks noChangeArrowheads="1"/>
          </p:cNvSpPr>
          <p:nvPr/>
        </p:nvSpPr>
        <p:spPr bwMode="auto">
          <a:xfrm>
            <a:off x="3861431" y="3403750"/>
            <a:ext cx="1383802" cy="502934"/>
          </a:xfrm>
          <a:prstGeom prst="flowChartMultidocument">
            <a:avLst/>
          </a:prstGeom>
          <a:solidFill>
            <a:srgbClr val="B6DDE8"/>
          </a:solidFill>
          <a:ln w="19050">
            <a:solidFill>
              <a:srgbClr val="205867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-41275" algn="ctr" rtl="1">
              <a:lnSpc>
                <a:spcPct val="115000"/>
              </a:lnSpc>
              <a:spcAft>
                <a:spcPts val="1000"/>
              </a:spcAft>
            </a:pPr>
            <a:r>
              <a:rPr lang="fa-IR" sz="1400" b="1" dirty="0">
                <a:effectLst/>
                <a:latin typeface="Calibri"/>
                <a:ea typeface="Calibri"/>
                <a:cs typeface="B Nazanin" pitchFamily="2" charset="-78"/>
              </a:rPr>
              <a:t>حلقه مربیان</a:t>
            </a:r>
            <a:endParaRPr lang="en-US" sz="1400" b="1" dirty="0">
              <a:effectLst/>
              <a:latin typeface="Calibri"/>
              <a:ea typeface="Calibri"/>
              <a:cs typeface="B Nazanin" pitchFamily="2" charset="-78"/>
            </a:endParaRPr>
          </a:p>
          <a:p>
            <a:pPr indent="-41275" algn="ctr" rtl="1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effectLst/>
                <a:latin typeface="Calibri"/>
                <a:ea typeface="Calibri"/>
                <a:cs typeface="B Nazanin" pitchFamily="2" charset="-78"/>
              </a:rPr>
              <a:t> </a:t>
            </a:r>
          </a:p>
        </p:txBody>
      </p:sp>
      <p:sp>
        <p:nvSpPr>
          <p:cNvPr id="38" name="AutoShape 6"/>
          <p:cNvSpPr>
            <a:spLocks noChangeArrowheads="1"/>
          </p:cNvSpPr>
          <p:nvPr/>
        </p:nvSpPr>
        <p:spPr bwMode="auto">
          <a:xfrm>
            <a:off x="3861431" y="4085292"/>
            <a:ext cx="1383802" cy="502934"/>
          </a:xfrm>
          <a:prstGeom prst="flowChartMultidocument">
            <a:avLst/>
          </a:prstGeom>
          <a:solidFill>
            <a:srgbClr val="B6DDE8"/>
          </a:solidFill>
          <a:ln w="19050">
            <a:solidFill>
              <a:srgbClr val="205867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-41275" algn="ctr" rtl="1">
              <a:lnSpc>
                <a:spcPct val="115000"/>
              </a:lnSpc>
              <a:spcAft>
                <a:spcPts val="1000"/>
              </a:spcAft>
            </a:pPr>
            <a:r>
              <a:rPr lang="fa-IR" sz="1400" b="1" dirty="0">
                <a:effectLst/>
                <a:latin typeface="Calibri"/>
                <a:ea typeface="Calibri"/>
                <a:cs typeface="B Nazanin" pitchFamily="2" charset="-78"/>
              </a:rPr>
              <a:t>حلقه سرگروه‌ها</a:t>
            </a:r>
            <a:endParaRPr lang="en-US" sz="1400" b="1" dirty="0">
              <a:effectLst/>
              <a:latin typeface="Calibri"/>
              <a:ea typeface="Calibri"/>
              <a:cs typeface="B Nazanin" pitchFamily="2" charset="-78"/>
            </a:endParaRPr>
          </a:p>
          <a:p>
            <a:pPr indent="-41275" algn="ctr" rtl="1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effectLst/>
                <a:latin typeface="Calibri"/>
                <a:ea typeface="Calibri"/>
                <a:cs typeface="B Nazanin" pitchFamily="2" charset="-78"/>
              </a:rPr>
              <a:t> </a:t>
            </a:r>
          </a:p>
        </p:txBody>
      </p:sp>
      <p:cxnSp>
        <p:nvCxnSpPr>
          <p:cNvPr id="39" name="AutoShape 7"/>
          <p:cNvCxnSpPr>
            <a:cxnSpLocks noChangeShapeType="1"/>
          </p:cNvCxnSpPr>
          <p:nvPr/>
        </p:nvCxnSpPr>
        <p:spPr bwMode="auto">
          <a:xfrm flipV="1">
            <a:off x="4569533" y="1402062"/>
            <a:ext cx="0" cy="20830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AutoShape 8"/>
          <p:cNvSpPr>
            <a:spLocks noChangeArrowheads="1"/>
          </p:cNvSpPr>
          <p:nvPr/>
        </p:nvSpPr>
        <p:spPr bwMode="auto">
          <a:xfrm>
            <a:off x="3526619" y="1611275"/>
            <a:ext cx="2102029" cy="286412"/>
          </a:xfrm>
          <a:prstGeom prst="roundRect">
            <a:avLst>
              <a:gd name="adj" fmla="val 16667"/>
            </a:avLst>
          </a:prstGeom>
          <a:solidFill>
            <a:srgbClr val="B6DDE8"/>
          </a:solidFill>
          <a:ln w="19050">
            <a:solidFill>
              <a:srgbClr val="000000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-25400" algn="ctr" rtl="1">
              <a:lnSpc>
                <a:spcPct val="115000"/>
              </a:lnSpc>
              <a:spcAft>
                <a:spcPts val="1000"/>
              </a:spcAft>
            </a:pPr>
            <a:r>
              <a:rPr lang="fa-IR" sz="1100" dirty="0">
                <a:effectLst/>
                <a:latin typeface="Calibri"/>
                <a:ea typeface="Calibri"/>
                <a:cs typeface="B Titr"/>
              </a:rPr>
              <a:t>مرکز تولید اندیشه اسلامی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41" name="AutoShape 9"/>
          <p:cNvSpPr>
            <a:spLocks noChangeArrowheads="1"/>
          </p:cNvSpPr>
          <p:nvPr/>
        </p:nvSpPr>
        <p:spPr bwMode="auto">
          <a:xfrm>
            <a:off x="3685925" y="2104617"/>
            <a:ext cx="1748991" cy="411118"/>
          </a:xfrm>
          <a:prstGeom prst="roundRect">
            <a:avLst>
              <a:gd name="adj" fmla="val 16667"/>
            </a:avLst>
          </a:prstGeom>
          <a:solidFill>
            <a:srgbClr val="B6DDE8"/>
          </a:solidFill>
          <a:ln w="19050">
            <a:solidFill>
              <a:srgbClr val="000000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-42545" algn="ctr" rtl="1">
              <a:lnSpc>
                <a:spcPct val="115000"/>
              </a:lnSpc>
              <a:spcAft>
                <a:spcPts val="1000"/>
              </a:spcAft>
            </a:pPr>
            <a:r>
              <a:rPr lang="fa-IR" sz="1200" dirty="0">
                <a:effectLst/>
                <a:latin typeface="Calibri"/>
                <a:ea typeface="Calibri"/>
                <a:cs typeface="B Titr"/>
              </a:rPr>
              <a:t>مجمع اساتید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  <a:p>
            <a:pPr indent="-42545" algn="ctr" rtl="1"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effectLst/>
                <a:latin typeface="Calibri"/>
                <a:ea typeface="Calibri"/>
                <a:cs typeface="B Titr"/>
              </a:rPr>
              <a:t> 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</p:txBody>
      </p:sp>
      <p:cxnSp>
        <p:nvCxnSpPr>
          <p:cNvPr id="42" name="AutoShape 10"/>
          <p:cNvCxnSpPr>
            <a:cxnSpLocks noChangeShapeType="1"/>
          </p:cNvCxnSpPr>
          <p:nvPr/>
        </p:nvCxnSpPr>
        <p:spPr bwMode="auto">
          <a:xfrm flipV="1">
            <a:off x="4569533" y="1897688"/>
            <a:ext cx="0" cy="20830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11"/>
          <p:cNvCxnSpPr>
            <a:cxnSpLocks noChangeShapeType="1"/>
          </p:cNvCxnSpPr>
          <p:nvPr/>
        </p:nvCxnSpPr>
        <p:spPr bwMode="auto">
          <a:xfrm flipV="1">
            <a:off x="4569533" y="2515735"/>
            <a:ext cx="0" cy="20830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12"/>
          <p:cNvCxnSpPr>
            <a:cxnSpLocks noChangeShapeType="1"/>
          </p:cNvCxnSpPr>
          <p:nvPr/>
        </p:nvCxnSpPr>
        <p:spPr bwMode="auto">
          <a:xfrm flipV="1">
            <a:off x="4569533" y="3189969"/>
            <a:ext cx="0" cy="20830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AutoShape 13"/>
          <p:cNvCxnSpPr>
            <a:cxnSpLocks noChangeShapeType="1"/>
          </p:cNvCxnSpPr>
          <p:nvPr/>
        </p:nvCxnSpPr>
        <p:spPr bwMode="auto">
          <a:xfrm flipV="1">
            <a:off x="4569533" y="3871968"/>
            <a:ext cx="0" cy="20830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Text Box 14"/>
          <p:cNvSpPr txBox="1">
            <a:spLocks noChangeArrowheads="1"/>
          </p:cNvSpPr>
          <p:nvPr/>
        </p:nvSpPr>
        <p:spPr bwMode="auto">
          <a:xfrm>
            <a:off x="879933" y="4065963"/>
            <a:ext cx="2031213" cy="42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8000" tIns="45720" rIns="18000" bIns="45720" anchor="t" anchorCtr="0" upright="1"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1200" b="1" dirty="0" smtClean="0">
                <a:effectLst/>
                <a:latin typeface="Calibri"/>
                <a:ea typeface="Calibri"/>
                <a:cs typeface="B Nazanin" pitchFamily="2" charset="-78"/>
              </a:rPr>
              <a:t>محدوده : سطح کانون</a:t>
            </a:r>
            <a:endParaRPr lang="en-US" sz="1200" b="1" dirty="0">
              <a:effectLst/>
              <a:latin typeface="Calibri"/>
              <a:ea typeface="Calibri"/>
              <a:cs typeface="B Nazanin" pitchFamily="2" charset="-78"/>
            </a:endParaRPr>
          </a:p>
        </p:txBody>
      </p:sp>
      <p:sp>
        <p:nvSpPr>
          <p:cNvPr id="60" name="Text Box 16"/>
          <p:cNvSpPr txBox="1">
            <a:spLocks noChangeArrowheads="1"/>
          </p:cNvSpPr>
          <p:nvPr/>
        </p:nvSpPr>
        <p:spPr bwMode="auto">
          <a:xfrm>
            <a:off x="1084057" y="3390960"/>
            <a:ext cx="1827089" cy="34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8000" tIns="45720" rIns="18000" bIns="45720" anchor="t" anchorCtr="0" upright="1"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1200" b="1" dirty="0" smtClean="0">
                <a:effectLst/>
                <a:latin typeface="Calibri"/>
                <a:ea typeface="Calibri"/>
                <a:cs typeface="B Nazanin" pitchFamily="2" charset="-78"/>
              </a:rPr>
              <a:t>محدوده : سطح </a:t>
            </a:r>
            <a:r>
              <a:rPr lang="fa-IR" sz="1200" b="1" dirty="0">
                <a:effectLst/>
                <a:latin typeface="Calibri"/>
                <a:ea typeface="Calibri"/>
                <a:cs typeface="B Nazanin" pitchFamily="2" charset="-78"/>
              </a:rPr>
              <a:t>شهرستان</a:t>
            </a:r>
            <a:endParaRPr lang="en-US" sz="1200" b="1" dirty="0">
              <a:effectLst/>
              <a:latin typeface="Calibri"/>
              <a:ea typeface="Calibri"/>
              <a:cs typeface="B Nazanin" pitchFamily="2" charset="-78"/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1239104" y="2713092"/>
            <a:ext cx="1672042" cy="3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8000" tIns="45720" rIns="18000" bIns="45720" anchor="t" anchorCtr="0" upright="1"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1200" b="1" dirty="0" smtClean="0">
                <a:effectLst/>
                <a:latin typeface="Calibri"/>
                <a:ea typeface="Calibri"/>
                <a:cs typeface="B Nazanin" pitchFamily="2" charset="-78"/>
              </a:rPr>
              <a:t>محدوده: سطح استان</a:t>
            </a:r>
            <a:endParaRPr lang="en-US" sz="1200" b="1" dirty="0">
              <a:effectLst/>
              <a:latin typeface="Calibri"/>
              <a:ea typeface="Calibri"/>
              <a:cs typeface="B Nazanin" pitchFamily="2" charset="-78"/>
            </a:endParaRPr>
          </a:p>
        </p:txBody>
      </p:sp>
      <p:sp>
        <p:nvSpPr>
          <p:cNvPr id="62" name="Text Box 18"/>
          <p:cNvSpPr txBox="1">
            <a:spLocks noChangeArrowheads="1"/>
          </p:cNvSpPr>
          <p:nvPr/>
        </p:nvSpPr>
        <p:spPr bwMode="auto">
          <a:xfrm>
            <a:off x="1526886" y="2115140"/>
            <a:ext cx="1384260" cy="36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8000" tIns="45720" rIns="18000" bIns="45720" anchor="t" anchorCtr="0" upright="1"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1200" b="1" dirty="0" smtClean="0">
                <a:effectLst/>
                <a:latin typeface="Calibri"/>
                <a:ea typeface="Calibri"/>
                <a:cs typeface="B Nazanin" pitchFamily="2" charset="-78"/>
              </a:rPr>
              <a:t>محدوده : سطح </a:t>
            </a:r>
            <a:r>
              <a:rPr lang="fa-IR" sz="1200" b="1" dirty="0">
                <a:effectLst/>
                <a:latin typeface="Calibri"/>
                <a:ea typeface="Calibri"/>
                <a:cs typeface="B Nazanin" pitchFamily="2" charset="-78"/>
              </a:rPr>
              <a:t>کشور</a:t>
            </a:r>
            <a:endParaRPr lang="en-US" sz="1200" b="1" dirty="0">
              <a:effectLst/>
              <a:latin typeface="Calibri"/>
              <a:ea typeface="Calibri"/>
              <a:cs typeface="B Nazanin" pitchFamily="2" charset="-78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373396" y="5562600"/>
            <a:ext cx="237404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ساختار تربیتی</a:t>
            </a:r>
          </a:p>
          <a:p>
            <a:pPr algn="ctr"/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 شجره طیبه صالحین </a:t>
            </a:r>
            <a:endParaRPr lang="fa-I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1526886" y="1571533"/>
            <a:ext cx="1384260" cy="36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8000" tIns="45720" rIns="18000" bIns="45720" anchor="t" anchorCtr="0" upright="1"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1200" b="1" dirty="0" smtClean="0">
                <a:effectLst/>
                <a:latin typeface="Calibri"/>
                <a:ea typeface="Calibri"/>
                <a:cs typeface="B Nazanin" pitchFamily="2" charset="-78"/>
              </a:rPr>
              <a:t>محدوده : سطح ملی</a:t>
            </a:r>
            <a:endParaRPr lang="en-US" sz="1200" b="1" dirty="0">
              <a:effectLst/>
              <a:latin typeface="Calibri"/>
              <a:ea typeface="Calibri"/>
              <a:cs typeface="B Nazanin" pitchFamily="2" charset="-78"/>
            </a:endParaRPr>
          </a:p>
        </p:txBody>
      </p:sp>
      <p:sp>
        <p:nvSpPr>
          <p:cNvPr id="53" name="Text Box 18"/>
          <p:cNvSpPr txBox="1">
            <a:spLocks noChangeArrowheads="1"/>
          </p:cNvSpPr>
          <p:nvPr/>
        </p:nvSpPr>
        <p:spPr bwMode="auto">
          <a:xfrm>
            <a:off x="6178866" y="4108428"/>
            <a:ext cx="1305134" cy="36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8000" tIns="45720" rIns="18000" bIns="45720" anchor="t" anchorCtr="0" upright="1"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1200" b="1" dirty="0" smtClean="0">
                <a:effectLst/>
                <a:latin typeface="Calibri"/>
                <a:ea typeface="Calibri"/>
                <a:cs typeface="B Nazanin" pitchFamily="2" charset="-78"/>
              </a:rPr>
              <a:t>مدیریت : مربی </a:t>
            </a:r>
            <a:endParaRPr lang="en-US" sz="1200" b="1" dirty="0">
              <a:effectLst/>
              <a:latin typeface="Calibri"/>
              <a:ea typeface="Calibri"/>
              <a:cs typeface="B Nazanin" pitchFamily="2" charset="-78"/>
            </a:endParaRPr>
          </a:p>
        </p:txBody>
      </p:sp>
      <p:sp>
        <p:nvSpPr>
          <p:cNvPr id="54" name="Text Box 18"/>
          <p:cNvSpPr txBox="1">
            <a:spLocks noChangeArrowheads="1"/>
          </p:cNvSpPr>
          <p:nvPr/>
        </p:nvSpPr>
        <p:spPr bwMode="auto">
          <a:xfrm>
            <a:off x="6178866" y="3379539"/>
            <a:ext cx="1305134" cy="36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8000" tIns="45720" rIns="18000" bIns="45720" anchor="t" anchorCtr="0" upright="1"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1200" b="1" dirty="0" smtClean="0">
                <a:effectLst/>
                <a:latin typeface="Calibri"/>
                <a:ea typeface="Calibri"/>
                <a:cs typeface="B Nazanin" pitchFamily="2" charset="-78"/>
              </a:rPr>
              <a:t>مدیریت : سرمربی </a:t>
            </a:r>
            <a:endParaRPr lang="en-US" sz="1200" b="1" dirty="0">
              <a:effectLst/>
              <a:latin typeface="Calibri"/>
              <a:ea typeface="Calibri"/>
              <a:cs typeface="B Nazanin" pitchFamily="2" charset="-78"/>
            </a:endParaRPr>
          </a:p>
        </p:txBody>
      </p:sp>
      <p:sp>
        <p:nvSpPr>
          <p:cNvPr id="55" name="Text Box 18"/>
          <p:cNvSpPr txBox="1">
            <a:spLocks noChangeArrowheads="1"/>
          </p:cNvSpPr>
          <p:nvPr/>
        </p:nvSpPr>
        <p:spPr bwMode="auto">
          <a:xfrm>
            <a:off x="6178866" y="2789745"/>
            <a:ext cx="1305134" cy="36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8000" tIns="45720" rIns="18000" bIns="45720" anchor="t" anchorCtr="0" upright="1"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1200" b="1" dirty="0" smtClean="0">
                <a:effectLst/>
                <a:latin typeface="Calibri"/>
                <a:ea typeface="Calibri"/>
                <a:cs typeface="B Nazanin" pitchFamily="2" charset="-78"/>
              </a:rPr>
              <a:t>مدیریت : استاد </a:t>
            </a:r>
            <a:endParaRPr lang="en-US" sz="1200" b="1" dirty="0">
              <a:effectLst/>
              <a:latin typeface="Calibri"/>
              <a:ea typeface="Calibri"/>
              <a:cs typeface="B Nazanin" pitchFamily="2" charset="-78"/>
            </a:endParaRPr>
          </a:p>
        </p:txBody>
      </p:sp>
      <p:sp>
        <p:nvSpPr>
          <p:cNvPr id="56" name="Text Box 18"/>
          <p:cNvSpPr txBox="1">
            <a:spLocks noChangeArrowheads="1"/>
          </p:cNvSpPr>
          <p:nvPr/>
        </p:nvSpPr>
        <p:spPr bwMode="auto">
          <a:xfrm>
            <a:off x="6019800" y="2159194"/>
            <a:ext cx="1623267" cy="36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8000" tIns="45720" rIns="18000" bIns="45720" anchor="t" anchorCtr="0" upright="1"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1200" b="1" dirty="0" smtClean="0">
                <a:effectLst/>
                <a:latin typeface="Calibri"/>
                <a:ea typeface="Calibri"/>
                <a:cs typeface="B Nazanin" pitchFamily="2" charset="-78"/>
              </a:rPr>
              <a:t>مدیریت : مرکز تولید اندیشه </a:t>
            </a:r>
            <a:endParaRPr lang="en-US" sz="1200" b="1" dirty="0">
              <a:effectLst/>
              <a:latin typeface="Calibri"/>
              <a:ea typeface="Calibri"/>
              <a:cs typeface="B Nazanin" pitchFamily="2" charset="-78"/>
            </a:endParaRPr>
          </a:p>
        </p:txBody>
      </p:sp>
      <p:sp>
        <p:nvSpPr>
          <p:cNvPr id="95" name="Text Box 18"/>
          <p:cNvSpPr txBox="1">
            <a:spLocks noChangeArrowheads="1"/>
          </p:cNvSpPr>
          <p:nvPr/>
        </p:nvSpPr>
        <p:spPr bwMode="auto">
          <a:xfrm>
            <a:off x="6019800" y="1610362"/>
            <a:ext cx="1623267" cy="36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8000" tIns="45720" rIns="18000" bIns="45720" anchor="t" anchorCtr="0" upright="1"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1200" b="1" dirty="0" smtClean="0">
                <a:effectLst/>
                <a:latin typeface="Calibri"/>
                <a:ea typeface="Calibri"/>
                <a:cs typeface="B Nazanin" pitchFamily="2" charset="-78"/>
              </a:rPr>
              <a:t>ناظر: شورای تعلیم و تربیت </a:t>
            </a:r>
            <a:endParaRPr lang="en-US" sz="1200" b="1" dirty="0">
              <a:effectLst/>
              <a:latin typeface="Calibri"/>
              <a:ea typeface="Calibri"/>
              <a:cs typeface="B Nazanin" pitchFamily="2" charset="-78"/>
            </a:endParaRPr>
          </a:p>
        </p:txBody>
      </p:sp>
      <p:cxnSp>
        <p:nvCxnSpPr>
          <p:cNvPr id="101" name="Straight Arrow Connector 100"/>
          <p:cNvCxnSpPr/>
          <p:nvPr/>
        </p:nvCxnSpPr>
        <p:spPr bwMode="auto">
          <a:xfrm>
            <a:off x="3048000" y="5058708"/>
            <a:ext cx="3047766" cy="241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2" name="AutoShape 6"/>
          <p:cNvSpPr>
            <a:spLocks noChangeArrowheads="1"/>
          </p:cNvSpPr>
          <p:nvPr/>
        </p:nvSpPr>
        <p:spPr bwMode="auto">
          <a:xfrm>
            <a:off x="3861431" y="4876800"/>
            <a:ext cx="1383802" cy="502934"/>
          </a:xfrm>
          <a:prstGeom prst="flowChartMultidocument">
            <a:avLst/>
          </a:prstGeom>
          <a:solidFill>
            <a:srgbClr val="B6DDE8"/>
          </a:solidFill>
          <a:ln w="19050">
            <a:solidFill>
              <a:srgbClr val="205867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-41275" algn="ctr" rtl="1">
              <a:lnSpc>
                <a:spcPct val="115000"/>
              </a:lnSpc>
              <a:spcAft>
                <a:spcPts val="1000"/>
              </a:spcAft>
            </a:pPr>
            <a:r>
              <a:rPr lang="fa-IR" sz="1400" b="1" dirty="0">
                <a:effectLst/>
                <a:latin typeface="Calibri"/>
                <a:ea typeface="Calibri"/>
                <a:cs typeface="B Nazanin" pitchFamily="2" charset="-78"/>
              </a:rPr>
              <a:t>حلقه </a:t>
            </a:r>
            <a:r>
              <a:rPr lang="fa-IR" sz="1400" b="1" dirty="0" smtClean="0">
                <a:effectLst/>
                <a:latin typeface="Calibri"/>
                <a:ea typeface="Calibri"/>
                <a:cs typeface="B Nazanin" pitchFamily="2" charset="-78"/>
              </a:rPr>
              <a:t>متربیان</a:t>
            </a:r>
            <a:endParaRPr lang="en-US" sz="1400" b="1" dirty="0">
              <a:effectLst/>
              <a:latin typeface="Calibri"/>
              <a:ea typeface="Calibri"/>
              <a:cs typeface="B Nazanin" pitchFamily="2" charset="-78"/>
            </a:endParaRPr>
          </a:p>
          <a:p>
            <a:pPr indent="-41275" algn="ctr" rtl="1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effectLst/>
                <a:latin typeface="Calibri"/>
                <a:ea typeface="Calibri"/>
                <a:cs typeface="B Nazanin" pitchFamily="2" charset="-78"/>
              </a:rPr>
              <a:t> </a:t>
            </a:r>
          </a:p>
        </p:txBody>
      </p:sp>
      <p:sp>
        <p:nvSpPr>
          <p:cNvPr id="103" name="Text Box 14"/>
          <p:cNvSpPr txBox="1">
            <a:spLocks noChangeArrowheads="1"/>
          </p:cNvSpPr>
          <p:nvPr/>
        </p:nvSpPr>
        <p:spPr bwMode="auto">
          <a:xfrm>
            <a:off x="879933" y="4857471"/>
            <a:ext cx="2031213" cy="42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8000" tIns="45720" rIns="18000" bIns="45720" anchor="t" anchorCtr="0" upright="1"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1200" b="1" dirty="0" smtClean="0">
                <a:effectLst/>
                <a:latin typeface="Calibri"/>
                <a:ea typeface="Calibri"/>
                <a:cs typeface="B Nazanin" pitchFamily="2" charset="-78"/>
              </a:rPr>
              <a:t>محدوده : سطح کانون</a:t>
            </a:r>
            <a:endParaRPr lang="en-US" sz="1200" b="1" dirty="0">
              <a:effectLst/>
              <a:latin typeface="Calibri"/>
              <a:ea typeface="Calibri"/>
              <a:cs typeface="B Nazanin" pitchFamily="2" charset="-78"/>
            </a:endParaRPr>
          </a:p>
        </p:txBody>
      </p:sp>
      <p:sp>
        <p:nvSpPr>
          <p:cNvPr id="104" name="Text Box 18"/>
          <p:cNvSpPr txBox="1">
            <a:spLocks noChangeArrowheads="1"/>
          </p:cNvSpPr>
          <p:nvPr/>
        </p:nvSpPr>
        <p:spPr bwMode="auto">
          <a:xfrm>
            <a:off x="6178866" y="4899936"/>
            <a:ext cx="1305134" cy="36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8000" tIns="45720" rIns="18000" bIns="45720" anchor="t" anchorCtr="0" upright="1"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1200" b="1" dirty="0" smtClean="0">
                <a:effectLst/>
                <a:latin typeface="Calibri"/>
                <a:ea typeface="Calibri"/>
                <a:cs typeface="B Nazanin" pitchFamily="2" charset="-78"/>
              </a:rPr>
              <a:t>مدیریت : سرگروه</a:t>
            </a:r>
            <a:endParaRPr lang="en-US" sz="1200" b="1" dirty="0">
              <a:effectLst/>
              <a:latin typeface="Calibri"/>
              <a:ea typeface="Calibri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563380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58" grpId="0"/>
      <p:bldP spid="60" grpId="0"/>
      <p:bldP spid="61" grpId="0"/>
      <p:bldP spid="62" grpId="0"/>
      <p:bldP spid="94" grpId="0"/>
      <p:bldP spid="52" grpId="0"/>
      <p:bldP spid="53" grpId="0"/>
      <p:bldP spid="54" grpId="0"/>
      <p:bldP spid="55" grpId="0"/>
      <p:bldP spid="56" grpId="0"/>
      <p:bldP spid="95" grpId="0"/>
      <p:bldP spid="102" grpId="0" animBg="1"/>
      <p:bldP spid="103" grpId="0"/>
      <p:bldP spid="1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8600" cy="563563"/>
          </a:xfrm>
        </p:spPr>
        <p:txBody>
          <a:bodyPr/>
          <a:lstStyle/>
          <a:p>
            <a:pPr algn="ctr"/>
            <a:r>
              <a:rPr lang="fa-IR" sz="3200" dirty="0" smtClean="0">
                <a:cs typeface="B Vahid" pitchFamily="2" charset="-78"/>
              </a:rPr>
              <a:t>کلیات شجره طیبه صالحین</a:t>
            </a:r>
            <a:endParaRPr lang="en-US" sz="1800" dirty="0">
              <a:cs typeface="B Vahid" pitchFamily="2" charset="-78"/>
            </a:endParaRPr>
          </a:p>
        </p:txBody>
      </p:sp>
      <p:sp>
        <p:nvSpPr>
          <p:cNvPr id="146" name="Rectangle 2"/>
          <p:cNvSpPr txBox="1">
            <a:spLocks noChangeArrowheads="1"/>
          </p:cNvSpPr>
          <p:nvPr/>
        </p:nvSpPr>
        <p:spPr bwMode="auto">
          <a:xfrm>
            <a:off x="647700" y="1295400"/>
            <a:ext cx="7848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spcFirstLastPara="1" vert="horz" wrap="square" lIns="91440" tIns="45720" rIns="91440" bIns="45720" numCol="1" anchor="ctr" anchorCtr="0" compatLnSpc="1">
            <a:prstTxWarp prst="textArchUp">
              <a:avLst/>
            </a:prstTxWarp>
          </a:bodyPr>
          <a:lstStyle>
            <a:lvl1pPr algn="ctr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ctr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ctr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ctr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ctr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ctr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ctr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ctr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fa-IR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طرح صالحین اقشار مختلف بسیج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7351746" y="1957899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endParaRPr lang="fa-IR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gray">
          <a:xfrm rot="5432887">
            <a:off x="7058981" y="3048000"/>
            <a:ext cx="1527175" cy="1441450"/>
          </a:xfrm>
          <a:prstGeom prst="hexagon">
            <a:avLst>
              <a:gd name="adj" fmla="val 26487"/>
              <a:gd name="vf" fmla="val 11547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10800000" vert="eaVert" wrap="none" anchor="ctr">
            <a:flatTx/>
          </a:bodyPr>
          <a:lstStyle/>
          <a:p>
            <a:pPr algn="ctr" eaLnBrk="0" hangingPunct="0"/>
            <a:r>
              <a:rPr lang="en-US" b="1" dirty="0" smtClean="0">
                <a:solidFill>
                  <a:srgbClr val="FFFFFF"/>
                </a:solidFill>
              </a:rPr>
              <a:t>		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gray">
          <a:xfrm rot="5432887">
            <a:off x="6364986" y="1961073"/>
            <a:ext cx="1527175" cy="1441450"/>
          </a:xfrm>
          <a:prstGeom prst="hexagon">
            <a:avLst>
              <a:gd name="adj" fmla="val 26487"/>
              <a:gd name="vf" fmla="val 11547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10800000" vert="eaVert" wrap="none" anchor="ctr">
            <a:flatTx/>
          </a:bodyPr>
          <a:lstStyle/>
          <a:p>
            <a:pPr algn="ctr" eaLnBrk="0" hangingPunct="0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gray">
          <a:xfrm rot="5432887">
            <a:off x="6364986" y="4257109"/>
            <a:ext cx="1527175" cy="1441450"/>
          </a:xfrm>
          <a:prstGeom prst="hexagon">
            <a:avLst>
              <a:gd name="adj" fmla="val 26487"/>
              <a:gd name="vf" fmla="val 11547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10800000" vert="eaVert" wrap="none" anchor="ctr">
            <a:flatTx/>
          </a:bodyPr>
          <a:lstStyle/>
          <a:p>
            <a:pPr algn="ctr" eaLnBrk="0" hangingPunct="0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gray">
          <a:xfrm rot="5432887">
            <a:off x="5602322" y="3097723"/>
            <a:ext cx="1527175" cy="1441450"/>
          </a:xfrm>
          <a:prstGeom prst="hexagon">
            <a:avLst>
              <a:gd name="adj" fmla="val 26487"/>
              <a:gd name="vf" fmla="val 11547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10800000" vert="eaVert" wrap="none" anchor="ctr">
            <a:flatTx/>
          </a:bodyPr>
          <a:lstStyle/>
          <a:p>
            <a:pPr algn="ctr" eaLnBrk="0" hangingPunct="0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gray">
          <a:xfrm rot="5432887">
            <a:off x="4916522" y="1954723"/>
            <a:ext cx="1527175" cy="1441450"/>
          </a:xfrm>
          <a:prstGeom prst="hexagon">
            <a:avLst>
              <a:gd name="adj" fmla="val 26487"/>
              <a:gd name="vf" fmla="val 11547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10800000" vert="eaVert" wrap="none" anchor="ctr">
            <a:flatTx/>
          </a:bodyPr>
          <a:lstStyle/>
          <a:p>
            <a:pPr algn="ctr" eaLnBrk="0" hangingPunct="0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gray">
          <a:xfrm rot="5432887">
            <a:off x="4916522" y="4266123"/>
            <a:ext cx="1527175" cy="1441450"/>
          </a:xfrm>
          <a:prstGeom prst="hexagon">
            <a:avLst>
              <a:gd name="adj" fmla="val 26487"/>
              <a:gd name="vf" fmla="val 11547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wrap="none" anchor="ctr">
            <a:flatTx/>
          </a:bodyPr>
          <a:lstStyle/>
          <a:p>
            <a:pPr algn="ctr" eaLnBrk="0" hangingPunct="0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gray">
          <a:xfrm rot="5400000">
            <a:off x="4156109" y="3118361"/>
            <a:ext cx="1527175" cy="1441450"/>
          </a:xfrm>
          <a:prstGeom prst="hexagon">
            <a:avLst>
              <a:gd name="adj" fmla="val 26487"/>
              <a:gd name="vf" fmla="val 11547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10800000" vert="eaVert" wrap="none" anchor="ctr">
            <a:flatTx/>
          </a:bodyPr>
          <a:lstStyle/>
          <a:p>
            <a:pPr algn="ctr" eaLnBrk="0" hangingPunct="0"/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gray">
          <a:xfrm rot="5432887">
            <a:off x="3468722" y="1970598"/>
            <a:ext cx="1527175" cy="1441450"/>
          </a:xfrm>
          <a:prstGeom prst="hexagon">
            <a:avLst>
              <a:gd name="adj" fmla="val 26487"/>
              <a:gd name="vf" fmla="val 11547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10800000" vert="eaVert" wrap="none" anchor="ctr">
            <a:flatTx/>
          </a:bodyPr>
          <a:lstStyle/>
          <a:p>
            <a:pPr algn="ctr" eaLnBrk="0" hangingPunct="0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gray">
          <a:xfrm rot="5432887">
            <a:off x="3525872" y="4323273"/>
            <a:ext cx="1527175" cy="1441450"/>
          </a:xfrm>
          <a:prstGeom prst="hexagon">
            <a:avLst>
              <a:gd name="adj" fmla="val 26487"/>
              <a:gd name="vf" fmla="val 11547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10800000" vert="eaVert" wrap="none" anchor="ctr">
            <a:flatTx/>
          </a:bodyPr>
          <a:lstStyle/>
          <a:p>
            <a:pPr algn="ctr" eaLnBrk="0" hangingPunct="0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gray">
          <a:xfrm rot="5432887">
            <a:off x="2782922" y="3183448"/>
            <a:ext cx="1527175" cy="1441450"/>
          </a:xfrm>
          <a:prstGeom prst="hexagon">
            <a:avLst>
              <a:gd name="adj" fmla="val 26487"/>
              <a:gd name="vf" fmla="val 11547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10800000" vert="eaVert" wrap="none" anchor="ctr">
            <a:flatTx/>
          </a:bodyPr>
          <a:lstStyle/>
          <a:p>
            <a:pPr algn="ctr" eaLnBrk="0" hangingPunct="0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93166" y="2233046"/>
            <a:ext cx="125153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b="1" dirty="0" smtClean="0">
                <a:cs typeface="B Nazanin" pitchFamily="2" charset="-78"/>
              </a:rPr>
              <a:t>دانش آموزی </a:t>
            </a:r>
            <a:endParaRPr lang="fa-IR" sz="2800" b="1" dirty="0">
              <a:cs typeface="B Nazanin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54966" y="3505200"/>
            <a:ext cx="1371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b="1" dirty="0" smtClean="0">
                <a:cs typeface="B Nazanin" pitchFamily="2" charset="-78"/>
              </a:rPr>
              <a:t>فرهنگیان</a:t>
            </a:r>
            <a:endParaRPr lang="fa-IR" sz="2800" b="1" dirty="0">
              <a:cs typeface="B Nazanin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69166" y="2362200"/>
            <a:ext cx="13967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b="1" dirty="0" smtClean="0">
                <a:cs typeface="B Nazanin" pitchFamily="2" charset="-78"/>
              </a:rPr>
              <a:t>مهندسین</a:t>
            </a:r>
            <a:endParaRPr lang="fa-IR" sz="2800" b="1" dirty="0">
              <a:cs typeface="B Nazanin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26566" y="3515380"/>
            <a:ext cx="15840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b="1" dirty="0" smtClean="0">
                <a:cs typeface="B Nazanin" pitchFamily="2" charset="-78"/>
              </a:rPr>
              <a:t>دانشجویی</a:t>
            </a:r>
            <a:endParaRPr lang="fa-IR" sz="2800" b="1" dirty="0">
              <a:cs typeface="B Nazanin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16966" y="4734580"/>
            <a:ext cx="13634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b="1" dirty="0" smtClean="0">
                <a:cs typeface="B Nazanin" pitchFamily="2" charset="-78"/>
              </a:rPr>
              <a:t>هنرمندان</a:t>
            </a:r>
            <a:endParaRPr lang="fa-IR" sz="2800" b="1" dirty="0">
              <a:cs typeface="B Nazanin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98971" y="3515380"/>
            <a:ext cx="14811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b="1" dirty="0" smtClean="0">
                <a:cs typeface="B Nazanin" pitchFamily="2" charset="-78"/>
              </a:rPr>
              <a:t>حقوقدانان</a:t>
            </a:r>
            <a:endParaRPr lang="fa-IR" sz="2800" b="1" dirty="0">
              <a:cs typeface="B Nazanin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18512" y="3452246"/>
            <a:ext cx="134478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b="1" dirty="0" smtClean="0">
                <a:cs typeface="B Nazanin" pitchFamily="2" charset="-78"/>
              </a:rPr>
              <a:t>طلاب و روحانیون</a:t>
            </a:r>
            <a:endParaRPr lang="fa-IR" sz="2800" b="1" dirty="0">
              <a:cs typeface="B Nazanin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97566" y="2362200"/>
            <a:ext cx="12515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b="1" dirty="0" smtClean="0">
                <a:cs typeface="B Nazanin" pitchFamily="2" charset="-78"/>
              </a:rPr>
              <a:t>اساتید</a:t>
            </a:r>
            <a:endParaRPr lang="fa-IR" sz="2800" b="1" dirty="0">
              <a:cs typeface="B Nazanin" pitchFamily="2" charset="-7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69166" y="4419600"/>
            <a:ext cx="13716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جامعه پزشکی</a:t>
            </a:r>
            <a:endParaRPr lang="fa-I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97566" y="4810780"/>
            <a:ext cx="13436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b="1" dirty="0" smtClean="0">
                <a:cs typeface="B Nazanin" pitchFamily="2" charset="-78"/>
              </a:rPr>
              <a:t>کارمندان</a:t>
            </a:r>
            <a:endParaRPr lang="fa-IR" sz="2800" b="1" dirty="0">
              <a:cs typeface="B Nazanin" pitchFamily="2" charset="-78"/>
            </a:endParaRPr>
          </a:p>
        </p:txBody>
      </p:sp>
      <p:sp>
        <p:nvSpPr>
          <p:cNvPr id="32" name="AutoShape 9"/>
          <p:cNvSpPr>
            <a:spLocks noChangeArrowheads="1"/>
          </p:cNvSpPr>
          <p:nvPr/>
        </p:nvSpPr>
        <p:spPr bwMode="gray">
          <a:xfrm rot="5432887">
            <a:off x="2037976" y="2023552"/>
            <a:ext cx="1527175" cy="1441450"/>
          </a:xfrm>
          <a:prstGeom prst="hexagon">
            <a:avLst>
              <a:gd name="adj" fmla="val 26487"/>
              <a:gd name="vf" fmla="val 11547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10800000" vert="eaVert" wrap="none" anchor="ctr">
            <a:flatTx/>
          </a:bodyPr>
          <a:lstStyle/>
          <a:p>
            <a:pPr algn="ctr" eaLnBrk="0" hangingPunct="0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gray">
          <a:xfrm rot="5432887">
            <a:off x="2095126" y="4376227"/>
            <a:ext cx="1527175" cy="1441450"/>
          </a:xfrm>
          <a:prstGeom prst="hexagon">
            <a:avLst>
              <a:gd name="adj" fmla="val 26487"/>
              <a:gd name="vf" fmla="val 11547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10800000" vert="eaVert" wrap="none" anchor="ctr">
            <a:flatTx/>
          </a:bodyPr>
          <a:lstStyle/>
          <a:p>
            <a:pPr algn="ctr" eaLnBrk="0" hangingPunct="0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4" name="AutoShape 11"/>
          <p:cNvSpPr>
            <a:spLocks noChangeArrowheads="1"/>
          </p:cNvSpPr>
          <p:nvPr/>
        </p:nvSpPr>
        <p:spPr bwMode="gray">
          <a:xfrm rot="5432887">
            <a:off x="1327815" y="3173923"/>
            <a:ext cx="1527175" cy="1441450"/>
          </a:xfrm>
          <a:prstGeom prst="hexagon">
            <a:avLst>
              <a:gd name="adj" fmla="val 26487"/>
              <a:gd name="vf" fmla="val 11547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10800000" vert="eaVert" wrap="none" anchor="ctr">
            <a:flatTx/>
          </a:bodyPr>
          <a:lstStyle/>
          <a:p>
            <a:pPr algn="ctr" eaLnBrk="0" hangingPunct="0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11566" y="3667780"/>
            <a:ext cx="15471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b="1" dirty="0" smtClean="0">
                <a:cs typeface="B Nazanin" pitchFamily="2" charset="-78"/>
              </a:rPr>
              <a:t>ورزشکاران</a:t>
            </a:r>
            <a:endParaRPr lang="fa-IR" sz="2800" b="1" dirty="0">
              <a:cs typeface="B Nazanin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66820" y="2415154"/>
            <a:ext cx="12515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b="1" dirty="0" smtClean="0">
                <a:cs typeface="B Nazanin" pitchFamily="2" charset="-78"/>
              </a:rPr>
              <a:t>اصناف</a:t>
            </a:r>
            <a:endParaRPr lang="fa-IR" sz="2800" b="1" dirty="0">
              <a:cs typeface="B Nazanin" pitchFamily="2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66820" y="4863734"/>
            <a:ext cx="13436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b="1" dirty="0" smtClean="0">
                <a:cs typeface="B Nazanin" pitchFamily="2" charset="-78"/>
              </a:rPr>
              <a:t>عشایر</a:t>
            </a:r>
            <a:endParaRPr lang="fa-IR" sz="2800" b="1" dirty="0">
              <a:cs typeface="B Nazanin" pitchFamily="2" charset="-78"/>
            </a:endParaRPr>
          </a:p>
        </p:txBody>
      </p:sp>
      <p:sp>
        <p:nvSpPr>
          <p:cNvPr id="43" name="AutoShape 9"/>
          <p:cNvSpPr>
            <a:spLocks noChangeArrowheads="1"/>
          </p:cNvSpPr>
          <p:nvPr/>
        </p:nvSpPr>
        <p:spPr bwMode="gray">
          <a:xfrm rot="5432887">
            <a:off x="574010" y="2030923"/>
            <a:ext cx="1527175" cy="1441450"/>
          </a:xfrm>
          <a:prstGeom prst="hexagon">
            <a:avLst>
              <a:gd name="adj" fmla="val 26487"/>
              <a:gd name="vf" fmla="val 11547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10800000" vert="eaVert" wrap="none" anchor="ctr">
            <a:flatTx/>
          </a:bodyPr>
          <a:lstStyle/>
          <a:p>
            <a:pPr algn="ctr" eaLnBrk="0" hangingPunct="0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4" name="AutoShape 10"/>
          <p:cNvSpPr>
            <a:spLocks noChangeArrowheads="1"/>
          </p:cNvSpPr>
          <p:nvPr/>
        </p:nvSpPr>
        <p:spPr bwMode="gray">
          <a:xfrm rot="5432887">
            <a:off x="631160" y="4383598"/>
            <a:ext cx="1527175" cy="1441450"/>
          </a:xfrm>
          <a:prstGeom prst="hexagon">
            <a:avLst>
              <a:gd name="adj" fmla="val 26487"/>
              <a:gd name="vf" fmla="val 11547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10800000" vert="eaVert" wrap="none" anchor="ctr">
            <a:flatTx/>
          </a:bodyPr>
          <a:lstStyle/>
          <a:p>
            <a:pPr algn="ctr" eaLnBrk="0" hangingPunct="0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2854" y="2422525"/>
            <a:ext cx="12515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b="1" dirty="0" smtClean="0">
                <a:cs typeface="B Nazanin" pitchFamily="2" charset="-78"/>
              </a:rPr>
              <a:t>مداحان</a:t>
            </a:r>
            <a:endParaRPr lang="fa-IR" sz="2800" b="1" dirty="0">
              <a:cs typeface="B Nazanin" pitchFamily="2" charset="-7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2854" y="4871105"/>
            <a:ext cx="141989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200" b="1" dirty="0" smtClean="0">
                <a:cs typeface="B Nazanin" pitchFamily="2" charset="-78"/>
              </a:rPr>
              <a:t>پیشکسوتان</a:t>
            </a:r>
            <a:endParaRPr lang="fa-IR" sz="22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483443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 animBg="1"/>
      <p:bldP spid="34" grpId="0" animBg="1"/>
      <p:bldP spid="35" grpId="0"/>
      <p:bldP spid="36" grpId="0"/>
      <p:bldP spid="37" grpId="0"/>
      <p:bldP spid="43" grpId="0" animBg="1"/>
      <p:bldP spid="44" grpId="0" animBg="1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57200" y="2133600"/>
            <a:ext cx="8032750" cy="1066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3429000" y="1073605"/>
            <a:ext cx="2714625" cy="571500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dirty="0" smtClean="0">
                <a:cs typeface="B Titr" pitchFamily="2" charset="-78"/>
              </a:rPr>
              <a:t>کانون بسیج شهید کاویانی</a:t>
            </a:r>
            <a:endParaRPr lang="fa-IR" sz="2000" dirty="0">
              <a:cs typeface="B Titr" pitchFamily="2" charset="-78"/>
            </a:endParaRPr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500063" y="2143125"/>
            <a:ext cx="8229600" cy="2143125"/>
          </a:xfrm>
        </p:spPr>
        <p:txBody>
          <a:bodyPr/>
          <a:lstStyle/>
          <a:p>
            <a:pPr marL="730250" indent="-457200" algn="r" rtl="1">
              <a:lnSpc>
                <a:spcPct val="150000"/>
              </a:lnSpc>
              <a:buClr>
                <a:schemeClr val="tx1"/>
              </a:buClr>
              <a:buFont typeface="Calibri" pitchFamily="34" charset="0"/>
              <a:buAutoNum type="arabicPeriod"/>
            </a:pPr>
            <a:r>
              <a:rPr lang="fa-IR" sz="2000" b="1" dirty="0" smtClean="0">
                <a:cs typeface="B Zar" pitchFamily="2" charset="-78"/>
              </a:rPr>
              <a:t>حلقه های متربیان کانون شهید کاویانی به تعداد20 حلقه تشکیل گردیده و هریک از این گروهها  هر </a:t>
            </a:r>
            <a:r>
              <a:rPr lang="fa-IR" sz="2000" b="1" dirty="0" smtClean="0">
                <a:solidFill>
                  <a:srgbClr val="C00000"/>
                </a:solidFill>
                <a:cs typeface="B Zar" pitchFamily="2" charset="-78"/>
              </a:rPr>
              <a:t>دو هفته </a:t>
            </a:r>
            <a:r>
              <a:rPr lang="fa-IR" sz="2000" b="1" dirty="0" smtClean="0">
                <a:cs typeface="B Zar" pitchFamily="2" charset="-78"/>
              </a:rPr>
              <a:t>و حداقل </a:t>
            </a:r>
            <a:r>
              <a:rPr lang="fa-IR" sz="2000" b="1" dirty="0" smtClean="0">
                <a:solidFill>
                  <a:srgbClr val="C00000"/>
                </a:solidFill>
                <a:cs typeface="B Zar" pitchFamily="2" charset="-78"/>
              </a:rPr>
              <a:t>هر ماه </a:t>
            </a:r>
            <a:r>
              <a:rPr lang="fa-IR" sz="2000" b="1" dirty="0" smtClean="0">
                <a:cs typeface="B Zar" pitchFamily="2" charset="-78"/>
              </a:rPr>
              <a:t>یک جلسه خواهد داشت .</a:t>
            </a:r>
          </a:p>
          <a:p>
            <a:pPr marL="730250" indent="-457200" algn="r" rtl="1">
              <a:lnSpc>
                <a:spcPct val="150000"/>
              </a:lnSpc>
              <a:buClr>
                <a:schemeClr val="tx1"/>
              </a:buClr>
              <a:buFont typeface="Calibri" pitchFamily="34" charset="0"/>
              <a:buAutoNum type="arabicPeriod"/>
            </a:pPr>
            <a:r>
              <a:rPr lang="fa-IR" sz="2000" b="1" dirty="0" smtClean="0">
                <a:cs typeface="B Zar" pitchFamily="2" charset="-78"/>
              </a:rPr>
              <a:t>حلقه سرگروه ها به تعداد 3 گروه در سطح کانون تشکیل و هر </a:t>
            </a:r>
            <a:r>
              <a:rPr lang="fa-IR" sz="2000" b="1" dirty="0" smtClean="0">
                <a:solidFill>
                  <a:srgbClr val="C00000"/>
                </a:solidFill>
                <a:cs typeface="B Zar" pitchFamily="2" charset="-78"/>
              </a:rPr>
              <a:t>یک ماه </a:t>
            </a:r>
            <a:r>
              <a:rPr lang="fa-IR" sz="2000" b="1" dirty="0" smtClean="0">
                <a:cs typeface="B Zar" pitchFamily="2" charset="-78"/>
              </a:rPr>
              <a:t>یک جلسه خواهند داشت .</a:t>
            </a:r>
          </a:p>
          <a:p>
            <a:pPr marL="730250" indent="-457200" algn="r" rtl="1">
              <a:lnSpc>
                <a:spcPct val="150000"/>
              </a:lnSpc>
              <a:buClr>
                <a:schemeClr val="tx1"/>
              </a:buClr>
              <a:buFont typeface="Calibri" pitchFamily="34" charset="0"/>
              <a:buAutoNum type="arabicPeriod"/>
            </a:pPr>
            <a:r>
              <a:rPr lang="fa-IR" sz="2000" b="1" dirty="0" smtClean="0">
                <a:cs typeface="B Zar" pitchFamily="2" charset="-78"/>
              </a:rPr>
              <a:t>حلقه مربیان  در سطح استان تشکیل و هر </a:t>
            </a:r>
            <a:r>
              <a:rPr lang="fa-IR" sz="2000" b="1" dirty="0" smtClean="0">
                <a:solidFill>
                  <a:srgbClr val="C00000"/>
                </a:solidFill>
                <a:cs typeface="B Zar" pitchFamily="2" charset="-78"/>
              </a:rPr>
              <a:t>سه ماه </a:t>
            </a:r>
            <a:r>
              <a:rPr lang="fa-IR" sz="2000" b="1" dirty="0" smtClean="0">
                <a:cs typeface="B Zar" pitchFamily="2" charset="-78"/>
              </a:rPr>
              <a:t>یکبار جلسه خواهند داشت .</a:t>
            </a:r>
          </a:p>
          <a:p>
            <a:pPr marL="730250" indent="-457200" algn="r" rtl="1">
              <a:lnSpc>
                <a:spcPct val="150000"/>
              </a:lnSpc>
              <a:buClr>
                <a:schemeClr val="tx1"/>
              </a:buClr>
              <a:buFont typeface="Calibri" pitchFamily="34" charset="0"/>
              <a:buAutoNum type="arabicPeriod"/>
            </a:pPr>
            <a:r>
              <a:rPr lang="fa-IR" sz="2000" b="1" dirty="0" smtClean="0">
                <a:cs typeface="B Zar" pitchFamily="2" charset="-78"/>
              </a:rPr>
              <a:t>حلقه سرمربیان در سطح سازمان مرکزی بسیج جامعه پزشکی تشکیل و هر </a:t>
            </a:r>
            <a:r>
              <a:rPr lang="fa-IR" sz="2000" b="1" dirty="0" smtClean="0">
                <a:solidFill>
                  <a:srgbClr val="C00000"/>
                </a:solidFill>
                <a:cs typeface="B Zar" pitchFamily="2" charset="-78"/>
              </a:rPr>
              <a:t>6 ماه </a:t>
            </a:r>
            <a:r>
              <a:rPr lang="fa-IR" sz="2000" b="1" dirty="0" smtClean="0">
                <a:cs typeface="B Zar" pitchFamily="2" charset="-78"/>
              </a:rPr>
              <a:t>یکبار جلسه خواهند داشت .</a:t>
            </a:r>
          </a:p>
          <a:p>
            <a:pPr marL="730250" indent="-457200" algn="r" rtl="1">
              <a:lnSpc>
                <a:spcPct val="150000"/>
              </a:lnSpc>
              <a:buClr>
                <a:schemeClr val="tx1"/>
              </a:buClr>
              <a:buFont typeface="Calibri" pitchFamily="34" charset="0"/>
              <a:buAutoNum type="arabicPeriod"/>
            </a:pPr>
            <a:endParaRPr lang="fa-IR" sz="2000" b="1" dirty="0" smtClean="0">
              <a:cs typeface="B Zar" pitchFamily="2" charset="-78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848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ctr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ctr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ctr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ctr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ctr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ctr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ctr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fa-IR" sz="3200" dirty="0" smtClean="0">
                <a:cs typeface="B Vahid" pitchFamily="2" charset="-78"/>
              </a:rPr>
              <a:t>کلیات شجره طیبه صالحین</a:t>
            </a:r>
            <a:endParaRPr lang="en-US" sz="1800" dirty="0">
              <a:cs typeface="B Vahi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405582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RT (38)">
  <a:themeElements>
    <a:clrScheme name="Office Theme 3">
      <a:dk1>
        <a:srgbClr val="000000"/>
      </a:dk1>
      <a:lt1>
        <a:srgbClr val="FFFFFF"/>
      </a:lt1>
      <a:dk2>
        <a:srgbClr val="1D1F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1D1F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MRT (38)</Template>
  <TotalTime>799</TotalTime>
  <Words>1185</Words>
  <Application>Microsoft Office PowerPoint</Application>
  <PresentationFormat>On-screen Show (4:3)</PresentationFormat>
  <Paragraphs>208</Paragraphs>
  <Slides>21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MRT (38)</vt:lpstr>
      <vt:lpstr>Image</vt:lpstr>
      <vt:lpstr>   حلقه صالحین متربیان (راهنمای سرگروه)</vt:lpstr>
      <vt:lpstr>PowerPoint Presentation</vt:lpstr>
      <vt:lpstr>کلیات شجره طیبه صالحین</vt:lpstr>
      <vt:lpstr>تدابیر فرماندهان ارشد سپاه در خصوص شجره طیبه</vt:lpstr>
      <vt:lpstr>تدابیر فرماندهان ارشد سپاه در خصوص شجره طیبه</vt:lpstr>
      <vt:lpstr>تعاریف حلقه صالحین </vt:lpstr>
      <vt:lpstr>کلیات شجره طیبه صالحین</vt:lpstr>
      <vt:lpstr>کلیات شجره طیبه صالحین</vt:lpstr>
      <vt:lpstr>PowerPoint Presentation</vt:lpstr>
      <vt:lpstr>کلیات شجره طیبه صالحین</vt:lpstr>
      <vt:lpstr>اصول حاکم بر حلقه های صالحین</vt:lpstr>
      <vt:lpstr>وضعیت شکلی حلقه صالحین</vt:lpstr>
      <vt:lpstr>وضعیت شکلی حلقه </vt:lpstr>
      <vt:lpstr>محتوای حلقه های صالحین</vt:lpstr>
      <vt:lpstr>برنامه حلقه های صالحین </vt:lpstr>
      <vt:lpstr>برنامه های فردی حلقه </vt:lpstr>
      <vt:lpstr>برنامه های جمعی اختصاصی حلقه </vt:lpstr>
      <vt:lpstr>برنامه های جمعی عمومی حلقه</vt:lpstr>
      <vt:lpstr>روش برگزاری جلسات</vt:lpstr>
      <vt:lpstr>روش برگزاری جلسات</vt:lpstr>
      <vt:lpstr>روش برگزاری جلسات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a.m.j</dc:creator>
  <cp:lastModifiedBy>AryaCo</cp:lastModifiedBy>
  <cp:revision>92</cp:revision>
  <dcterms:created xsi:type="dcterms:W3CDTF">2008-12-10T02:58:14Z</dcterms:created>
  <dcterms:modified xsi:type="dcterms:W3CDTF">2017-08-27T08:03:04Z</dcterms:modified>
</cp:coreProperties>
</file>