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404050" cy="43205400"/>
  <p:notesSz cx="6858000" cy="9144000"/>
  <p:defaultTextStyle>
    <a:defPPr>
      <a:defRPr lang="fa-IR"/>
    </a:defPPr>
    <a:lvl1pPr marL="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1pPr>
    <a:lvl2pPr marL="216027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2pPr>
    <a:lvl3pPr marL="432054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3pPr>
    <a:lvl4pPr marL="648081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4pPr>
    <a:lvl5pPr marL="864108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5pPr>
    <a:lvl6pPr marL="1080135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6pPr>
    <a:lvl7pPr marL="1296162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7pPr>
    <a:lvl8pPr marL="1512189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8pPr>
    <a:lvl9pPr marL="1728216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2"/>
    <a:srgbClr val="008D8A"/>
    <a:srgbClr val="FFABD5"/>
    <a:srgbClr val="FF99CC"/>
    <a:srgbClr val="FF99FF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4380"/>
    <p:restoredTop sz="94660"/>
  </p:normalViewPr>
  <p:slideViewPr>
    <p:cSldViewPr>
      <p:cViewPr>
        <p:scale>
          <a:sx n="66" d="100"/>
          <a:sy n="66" d="100"/>
        </p:scale>
        <p:origin x="3006" y="3228"/>
      </p:cViewPr>
      <p:guideLst>
        <p:guide orient="horz" pos="13608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F60F28F-931D-4011-BBEE-542A1B9A7174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FD988E2-1990-462C-B6A3-3A185DC0C9E5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88E2-1990-462C-B6A3-3A185DC0C9E5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304" y="13421680"/>
            <a:ext cx="27543443" cy="926115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608" y="24483060"/>
            <a:ext cx="22682835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1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254782" y="10901365"/>
            <a:ext cx="25833229" cy="2322490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43847" y="10901365"/>
            <a:ext cx="76970870" cy="2322490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696" y="27763473"/>
            <a:ext cx="27543443" cy="8581073"/>
          </a:xfrm>
        </p:spPr>
        <p:txBody>
          <a:bodyPr anchor="t"/>
          <a:lstStyle>
            <a:lvl1pPr algn="r">
              <a:defRPr sz="189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696" y="18312295"/>
            <a:ext cx="27543443" cy="9451178"/>
          </a:xfrm>
        </p:spPr>
        <p:txBody>
          <a:bodyPr anchor="b"/>
          <a:lstStyle>
            <a:lvl1pPr marL="0" indent="0">
              <a:buNone/>
              <a:defRPr sz="9500">
                <a:solidFill>
                  <a:schemeClr val="tx1">
                    <a:tint val="75000"/>
                  </a:schemeClr>
                </a:solidFill>
              </a:defRPr>
            </a:lvl1pPr>
            <a:lvl2pPr marL="2160270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 marL="432054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4808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64108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202" y="10081263"/>
            <a:ext cx="14311789" cy="28513567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2059" y="10081263"/>
            <a:ext cx="14311789" cy="28513567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9671212"/>
            <a:ext cx="14317416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203" y="13701713"/>
            <a:ext cx="14317416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60809" y="9671212"/>
            <a:ext cx="14323040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0809" y="13701713"/>
            <a:ext cx="14323040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4" y="1720215"/>
            <a:ext cx="10660709" cy="7320915"/>
          </a:xfrm>
        </p:spPr>
        <p:txBody>
          <a:bodyPr anchor="b"/>
          <a:lstStyle>
            <a:lvl1pPr algn="r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9083" y="1720218"/>
            <a:ext cx="18114764" cy="36874612"/>
          </a:xfrm>
        </p:spPr>
        <p:txBody>
          <a:bodyPr/>
          <a:lstStyle>
            <a:lvl1pPr>
              <a:defRPr sz="15100"/>
            </a:lvl1pPr>
            <a:lvl2pPr>
              <a:defRPr sz="13200"/>
            </a:lvl2pPr>
            <a:lvl3pPr>
              <a:defRPr sz="11300"/>
            </a:lvl3pPr>
            <a:lvl4pPr>
              <a:defRPr sz="9500"/>
            </a:lvl4pPr>
            <a:lvl5pPr>
              <a:defRPr sz="9500"/>
            </a:lvl5pPr>
            <a:lvl6pPr>
              <a:defRPr sz="9500"/>
            </a:lvl6pPr>
            <a:lvl7pPr>
              <a:defRPr sz="9500"/>
            </a:lvl7pPr>
            <a:lvl8pPr>
              <a:defRPr sz="9500"/>
            </a:lvl8pPr>
            <a:lvl9pPr>
              <a:defRPr sz="9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204" y="9041133"/>
            <a:ext cx="10660709" cy="29553697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1421" y="30243780"/>
            <a:ext cx="19442430" cy="3570449"/>
          </a:xfrm>
        </p:spPr>
        <p:txBody>
          <a:bodyPr anchor="b"/>
          <a:lstStyle>
            <a:lvl1pPr algn="r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1421" y="3860483"/>
            <a:ext cx="19442430" cy="25923240"/>
          </a:xfrm>
        </p:spPr>
        <p:txBody>
          <a:bodyPr/>
          <a:lstStyle>
            <a:lvl1pPr marL="0" indent="0">
              <a:buNone/>
              <a:defRPr sz="15100"/>
            </a:lvl1pPr>
            <a:lvl2pPr marL="2160270" indent="0">
              <a:buNone/>
              <a:defRPr sz="13200"/>
            </a:lvl2pPr>
            <a:lvl3pPr marL="4320540" indent="0">
              <a:buNone/>
              <a:defRPr sz="11300"/>
            </a:lvl3pPr>
            <a:lvl4pPr marL="6480810" indent="0">
              <a:buNone/>
              <a:defRPr sz="9500"/>
            </a:lvl4pPr>
            <a:lvl5pPr marL="8641080" indent="0">
              <a:buNone/>
              <a:defRPr sz="9500"/>
            </a:lvl5pPr>
            <a:lvl6pPr marL="10801350" indent="0">
              <a:buNone/>
              <a:defRPr sz="9500"/>
            </a:lvl6pPr>
            <a:lvl7pPr marL="12961620" indent="0">
              <a:buNone/>
              <a:defRPr sz="9500"/>
            </a:lvl7pPr>
            <a:lvl8pPr marL="15121890" indent="0">
              <a:buNone/>
              <a:defRPr sz="9500"/>
            </a:lvl8pPr>
            <a:lvl9pPr marL="17282160" indent="0">
              <a:buNone/>
              <a:defRPr sz="9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1421" y="33814229"/>
            <a:ext cx="19442430" cy="5070631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203" y="1730219"/>
            <a:ext cx="29163645" cy="7200900"/>
          </a:xfrm>
          <a:prstGeom prst="rect">
            <a:avLst/>
          </a:prstGeom>
        </p:spPr>
        <p:txBody>
          <a:bodyPr vert="horz" lIns="432054" tIns="216027" rIns="432054" bIns="216027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10081263"/>
            <a:ext cx="29163645" cy="28513567"/>
          </a:xfrm>
          <a:prstGeom prst="rect">
            <a:avLst/>
          </a:prstGeom>
        </p:spPr>
        <p:txBody>
          <a:bodyPr vert="horz" lIns="432054" tIns="216027" rIns="432054" bIns="216027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22903" y="40045008"/>
            <a:ext cx="7560945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1384" y="40045008"/>
            <a:ext cx="10261283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ct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0203" y="40045008"/>
            <a:ext cx="7560945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l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20540" rtl="1" eaLnBrk="1" latinLnBrk="0" hangingPunct="1">
        <a:spcBef>
          <a:spcPct val="0"/>
        </a:spcBef>
        <a:buNone/>
        <a:defRPr sz="20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203" indent="-1620203" algn="r" defTabSz="4320540" rtl="1" eaLnBrk="1" latinLnBrk="0" hangingPunct="1">
        <a:spcBef>
          <a:spcPct val="20000"/>
        </a:spcBef>
        <a:buFont typeface="Arial" pitchFamily="34" charset="0"/>
        <a:buChar char="•"/>
        <a:defRPr sz="15100" kern="1200">
          <a:solidFill>
            <a:schemeClr val="tx1"/>
          </a:solidFill>
          <a:latin typeface="+mn-lt"/>
          <a:ea typeface="+mn-ea"/>
          <a:cs typeface="+mn-cs"/>
        </a:defRPr>
      </a:lvl1pPr>
      <a:lvl2pPr marL="3510439" indent="-1350169" algn="r" defTabSz="4320540" rtl="1" eaLnBrk="1" latinLnBrk="0" hangingPunct="1">
        <a:spcBef>
          <a:spcPct val="20000"/>
        </a:spcBef>
        <a:buFont typeface="Arial" pitchFamily="34" charset="0"/>
        <a:buChar char="–"/>
        <a:defRPr sz="132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67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945" indent="-1080135" algn="r" defTabSz="4320540" rtl="1" eaLnBrk="1" latinLnBrk="0" hangingPunct="1">
        <a:spcBef>
          <a:spcPct val="20000"/>
        </a:spcBef>
        <a:buFont typeface="Arial" pitchFamily="34" charset="0"/>
        <a:buChar char="–"/>
        <a:defRPr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9721215" indent="-1080135" algn="r" defTabSz="4320540" rtl="1" eaLnBrk="1" latinLnBrk="0" hangingPunct="1">
        <a:spcBef>
          <a:spcPct val="20000"/>
        </a:spcBef>
        <a:buFont typeface="Arial" pitchFamily="34" charset="0"/>
        <a:buChar char="»"/>
        <a:defRPr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8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5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2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8pPr>
      <a:lvl9pPr marL="1836229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lowchart: Decision 89"/>
          <p:cNvSpPr/>
          <p:nvPr/>
        </p:nvSpPr>
        <p:spPr>
          <a:xfrm>
            <a:off x="23834873" y="4032748"/>
            <a:ext cx="6696744" cy="2796011"/>
          </a:xfrm>
          <a:prstGeom prst="flowChartDecisi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ارزيابي علائم اورژانس شامل :</a:t>
            </a:r>
          </a:p>
          <a:p>
            <a:pPr algn="ctr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علائم شوك هموراژيك</a:t>
            </a:r>
          </a:p>
          <a:p>
            <a:pPr algn="ctr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خونريزي شديد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19388633" y="3384676"/>
            <a:ext cx="228600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علايم شوك هموراژيك</a:t>
            </a:r>
          </a:p>
        </p:txBody>
      </p:sp>
      <p:sp>
        <p:nvSpPr>
          <p:cNvPr id="94" name="Left Arrow 93"/>
          <p:cNvSpPr/>
          <p:nvPr/>
        </p:nvSpPr>
        <p:spPr>
          <a:xfrm>
            <a:off x="22754753" y="4452495"/>
            <a:ext cx="762000" cy="1828800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95" name="Down Arrow 94"/>
          <p:cNvSpPr/>
          <p:nvPr/>
        </p:nvSpPr>
        <p:spPr>
          <a:xfrm>
            <a:off x="26355153" y="7091364"/>
            <a:ext cx="1593850" cy="685800"/>
          </a:xfrm>
          <a:prstGeom prst="downArrow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</a:p>
        </p:txBody>
      </p:sp>
      <p:sp>
        <p:nvSpPr>
          <p:cNvPr id="96" name="Left Arrow 95"/>
          <p:cNvSpPr/>
          <p:nvPr/>
        </p:nvSpPr>
        <p:spPr>
          <a:xfrm>
            <a:off x="10729417" y="345668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98" name="Right Brace 97"/>
          <p:cNvSpPr/>
          <p:nvPr/>
        </p:nvSpPr>
        <p:spPr>
          <a:xfrm>
            <a:off x="21818649" y="3168652"/>
            <a:ext cx="648072" cy="4536504"/>
          </a:xfrm>
          <a:prstGeom prst="rightBrace">
            <a:avLst>
              <a:gd name="adj1" fmla="val 51069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9" name="Rounded Rectangle 98"/>
          <p:cNvSpPr/>
          <p:nvPr/>
        </p:nvSpPr>
        <p:spPr>
          <a:xfrm>
            <a:off x="0" y="300"/>
            <a:ext cx="32404050" cy="1685059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راهنماي كشوري اداره خونريزي واژينال (نيمه اول بارداري)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4132049" y="13969852"/>
            <a:ext cx="257403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وجود بقاياي حاملگي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15193913" y="3096644"/>
            <a:ext cx="3222104" cy="158417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درمان شوك مطابق راهنماي شوك و ترانسفوزيون خون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1521505" y="3096644"/>
            <a:ext cx="2718048" cy="158417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معاينه واژينال و بررسي ميزان خونريزي</a:t>
            </a:r>
          </a:p>
        </p:txBody>
      </p:sp>
      <p:sp>
        <p:nvSpPr>
          <p:cNvPr id="103" name="Flowchart: Decision 102"/>
          <p:cNvSpPr/>
          <p:nvPr/>
        </p:nvSpPr>
        <p:spPr>
          <a:xfrm>
            <a:off x="7633073" y="2880620"/>
            <a:ext cx="3024336" cy="1944216"/>
          </a:xfrm>
          <a:prstGeom prst="flowChartDecisi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وجود نسج در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حال دفع؟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1800425" y="3096644"/>
            <a:ext cx="4446240" cy="158417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مشاوره جراحي در صورت علائم شكم حاد و بررسي از نظر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EP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با كيست تخمدان پاره شده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12961665" y="5328892"/>
            <a:ext cx="5454352" cy="244827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449263" indent="-449263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گرفتن رگ مناسب و 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تزريق سرم 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رينگر يا نرمال 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سالين 2-1  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ليتر در 20 دقيقه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تزريق 30 واحد اكسي توسين به ميزان 32 قطره در دقيقه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تزريق خون در صورت لزوم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7705081" y="5688932"/>
            <a:ext cx="4248472" cy="187220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در صورت مشاهده نسج در حال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دفع خارج كردن آن با رينگ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فورسپس تا حد امكان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3456609" y="5832948"/>
            <a:ext cx="3096344" cy="12961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* تخليه كامل رحم در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اتاق عمل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8794313" y="8713268"/>
            <a:ext cx="4752528" cy="15121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تندرنس شكم</a:t>
            </a:r>
            <a:r>
              <a:rPr lang="fa-IR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، </a:t>
            </a:r>
            <a:r>
              <a:rPr lang="fa-IR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تب 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و لرز، ترشحات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بدبو، حركت دردناك سرويكس،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دستكاري محصولات بارداري</a:t>
            </a:r>
          </a:p>
        </p:txBody>
      </p:sp>
      <p:sp>
        <p:nvSpPr>
          <p:cNvPr id="109" name="Right Brace 108"/>
          <p:cNvSpPr/>
          <p:nvPr/>
        </p:nvSpPr>
        <p:spPr>
          <a:xfrm>
            <a:off x="23834873" y="8497244"/>
            <a:ext cx="1008112" cy="18578064"/>
          </a:xfrm>
          <a:prstGeom prst="rightBrace">
            <a:avLst>
              <a:gd name="adj1" fmla="val 51069"/>
              <a:gd name="adj2" fmla="val 998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0" name="Rectangle 109"/>
          <p:cNvSpPr/>
          <p:nvPr/>
        </p:nvSpPr>
        <p:spPr>
          <a:xfrm>
            <a:off x="18722305" y="11017524"/>
            <a:ext cx="4896544" cy="15121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خونريزي متوسط تا شديد،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سرويكس باز، دردهاي كرامپي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14852129" y="8929292"/>
            <a:ext cx="228600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سقط عفوني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14924137" y="11017524"/>
            <a:ext cx="2286000" cy="122413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سقط ناقص يا اجتناب ناپذير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5328817" y="10441460"/>
            <a:ext cx="7920880" cy="22322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گرفتن رگ و تزريق 30 واحد اكسي توسين در يك ليتر</a:t>
            </a:r>
          </a:p>
          <a:p>
            <a:pPr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سرم به ميزان 32 قطره در دقيقه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انفوزيون سرم از رگ دوم متناسب با شدت خونريزي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خارج كردن ماحصل حاملگي با رينگ فورسپس در حد امكان</a:t>
            </a:r>
          </a:p>
        </p:txBody>
      </p:sp>
      <p:sp>
        <p:nvSpPr>
          <p:cNvPr id="115" name="Oval 114"/>
          <p:cNvSpPr/>
          <p:nvPr/>
        </p:nvSpPr>
        <p:spPr>
          <a:xfrm>
            <a:off x="9610353" y="8785276"/>
            <a:ext cx="3567336" cy="122413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مراجعه به الگوريتم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سقط عفوني</a:t>
            </a:r>
          </a:p>
        </p:txBody>
      </p:sp>
      <p:sp>
        <p:nvSpPr>
          <p:cNvPr id="116" name="Left Arrow 115"/>
          <p:cNvSpPr/>
          <p:nvPr/>
        </p:nvSpPr>
        <p:spPr>
          <a:xfrm>
            <a:off x="6408937" y="3024636"/>
            <a:ext cx="864096" cy="1584176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17" name="Left Arrow 116"/>
          <p:cNvSpPr/>
          <p:nvPr/>
        </p:nvSpPr>
        <p:spPr>
          <a:xfrm>
            <a:off x="14401825" y="345668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19" name="Left Arrow 118"/>
          <p:cNvSpPr/>
          <p:nvPr/>
        </p:nvSpPr>
        <p:spPr>
          <a:xfrm>
            <a:off x="18625145" y="345668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0" name="Left Arrow 119"/>
          <p:cNvSpPr/>
          <p:nvPr/>
        </p:nvSpPr>
        <p:spPr>
          <a:xfrm>
            <a:off x="18578289" y="612098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1" name="Left Arrow 120"/>
          <p:cNvSpPr/>
          <p:nvPr/>
        </p:nvSpPr>
        <p:spPr>
          <a:xfrm>
            <a:off x="12169577" y="612098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2" name="Left Arrow 121"/>
          <p:cNvSpPr/>
          <p:nvPr/>
        </p:nvSpPr>
        <p:spPr>
          <a:xfrm>
            <a:off x="6840985" y="612098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936329" y="11017524"/>
            <a:ext cx="3096344" cy="12961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* تخليه كامل رحم در</a:t>
            </a:r>
          </a:p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اتاق عمل</a:t>
            </a:r>
          </a:p>
        </p:txBody>
      </p:sp>
      <p:sp>
        <p:nvSpPr>
          <p:cNvPr id="124" name="Left Arrow 123"/>
          <p:cNvSpPr/>
          <p:nvPr/>
        </p:nvSpPr>
        <p:spPr>
          <a:xfrm>
            <a:off x="17689041" y="900130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5" name="Left Arrow 124"/>
          <p:cNvSpPr/>
          <p:nvPr/>
        </p:nvSpPr>
        <p:spPr>
          <a:xfrm>
            <a:off x="13800609" y="900130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6" name="Left Arrow 125"/>
          <p:cNvSpPr/>
          <p:nvPr/>
        </p:nvSpPr>
        <p:spPr>
          <a:xfrm>
            <a:off x="17761049" y="1123354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7" name="Left Arrow 126"/>
          <p:cNvSpPr/>
          <p:nvPr/>
        </p:nvSpPr>
        <p:spPr>
          <a:xfrm>
            <a:off x="13872617" y="1123354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8" name="Left Arrow 127"/>
          <p:cNvSpPr/>
          <p:nvPr/>
        </p:nvSpPr>
        <p:spPr>
          <a:xfrm>
            <a:off x="4367561" y="1123354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25131017" y="8209212"/>
            <a:ext cx="4086200" cy="4392488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اخذ شرح حال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تعيين سن بارداري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اندازه گيري علائم حياتي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بررسي صداي قلب جنين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بررسي ارتفاع رحم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معاينه واژينال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بررسي ميزان خونريزي 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وجود تروما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انجام </a:t>
            </a:r>
            <a:r>
              <a:rPr lang="en-US" sz="2800" b="1" dirty="0" smtClean="0">
                <a:solidFill>
                  <a:srgbClr val="002060"/>
                </a:solidFill>
                <a:cs typeface="2  Nazanin" pitchFamily="2" charset="-78"/>
              </a:rPr>
              <a:t>CBC, BC, Rh</a:t>
            </a:r>
            <a:endParaRPr lang="fa-IR" sz="2800" b="1" dirty="0" smtClean="0">
              <a:solidFill>
                <a:srgbClr val="002060"/>
              </a:solidFill>
              <a:cs typeface="2  Nazanin" pitchFamily="2" charset="-78"/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14132049" y="15698044"/>
            <a:ext cx="257403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ساك حاملگي خالي </a:t>
            </a:r>
            <a:r>
              <a:rPr lang="en-US" sz="2800" b="1" dirty="0" smtClean="0">
                <a:solidFill>
                  <a:schemeClr val="tx1"/>
                </a:solidFill>
                <a:cs typeface="2  Nazanin" pitchFamily="2" charset="-78"/>
              </a:rPr>
              <a:t>Blighted Ovum</a:t>
            </a:r>
            <a:endParaRPr lang="fa-IR" sz="2800" b="1" dirty="0" smtClean="0">
              <a:solidFill>
                <a:schemeClr val="tx1"/>
              </a:solidFill>
              <a:cs typeface="2  Nazanin" pitchFamily="2" charset="-78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14132049" y="17930292"/>
            <a:ext cx="257403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جنين مرده (سقط فراموش شده)</a:t>
            </a:r>
          </a:p>
        </p:txBody>
      </p:sp>
      <p:sp>
        <p:nvSpPr>
          <p:cNvPr id="135" name="Rectangle 134"/>
          <p:cNvSpPr/>
          <p:nvPr/>
        </p:nvSpPr>
        <p:spPr>
          <a:xfrm>
            <a:off x="14132049" y="19514468"/>
            <a:ext cx="257403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مول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14041785" y="21098644"/>
            <a:ext cx="2779563" cy="136815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حاملگي خارج از رحم يا عدم مشاهده ساك داخل رحم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14132049" y="23352596"/>
            <a:ext cx="2574032" cy="1058416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جنين زنده و سالم تهديد به سقط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13897769" y="25059084"/>
            <a:ext cx="2923579" cy="1728192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سرويكس بسته ، وجود ضايعه خونريزي دهنده سرويكس يا واژن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9937329" y="13897844"/>
            <a:ext cx="293407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** تخليه كامل رحم در اتاق عمل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9937329" y="15626036"/>
            <a:ext cx="2934072" cy="1058416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سونوگرافي مجدد 2 هفته بعد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9937329" y="17858284"/>
            <a:ext cx="2934072" cy="105841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انجام آزمايش هاي انعقادي</a:t>
            </a:r>
          </a:p>
        </p:txBody>
      </p:sp>
      <p:sp>
        <p:nvSpPr>
          <p:cNvPr id="144" name="Oval 143"/>
          <p:cNvSpPr/>
          <p:nvPr/>
        </p:nvSpPr>
        <p:spPr>
          <a:xfrm>
            <a:off x="9361265" y="19370452"/>
            <a:ext cx="3567336" cy="122413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مراجعه به الگوريتم</a:t>
            </a:r>
          </a:p>
          <a:p>
            <a:pPr algn="ctr" rtl="0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اداره مول</a:t>
            </a:r>
          </a:p>
        </p:txBody>
      </p:sp>
      <p:sp>
        <p:nvSpPr>
          <p:cNvPr id="145" name="Oval 144"/>
          <p:cNvSpPr/>
          <p:nvPr/>
        </p:nvSpPr>
        <p:spPr>
          <a:xfrm>
            <a:off x="9361265" y="21026636"/>
            <a:ext cx="3567336" cy="136815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fa-IR" sz="2500" b="1" dirty="0" smtClean="0">
                <a:solidFill>
                  <a:schemeClr val="tx1"/>
                </a:solidFill>
                <a:cs typeface="2  Nazanin" pitchFamily="2" charset="-78"/>
              </a:rPr>
              <a:t>مراجعه به راهنماي تشخيص حاملگي خارج از رحم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8353153" y="22970852"/>
            <a:ext cx="4518248" cy="1800200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 اندازه گيري طول سرويكس</a:t>
            </a:r>
          </a:p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 پيگيري سلامت جنين</a:t>
            </a:r>
          </a:p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 توصيه به استراحت و عدم مقاربت</a:t>
            </a:r>
          </a:p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 آموزش علائم خطر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8353153" y="25203100"/>
            <a:ext cx="4518248" cy="1800200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 پاپ اسمير</a:t>
            </a:r>
          </a:p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 بيوپسي در صورت لزوم</a:t>
            </a:r>
          </a:p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 پك كردن كوتاه مدت يا اقدام</a:t>
            </a:r>
          </a:p>
          <a:p>
            <a:pPr>
              <a:buFont typeface="Arial" pitchFamily="34" charset="0"/>
              <a:buChar char="•"/>
            </a:pPr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مناسب ديگر براي كنترل خونريزي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824761" y="14833948"/>
            <a:ext cx="3942184" cy="187220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just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* انتظار براي دفع خودبخودي و يا خاتمه بارداري با نظر پزشك و تمايل مادر با استفاده از پروستاگلاندين</a:t>
            </a:r>
          </a:p>
        </p:txBody>
      </p:sp>
      <p:sp>
        <p:nvSpPr>
          <p:cNvPr id="150" name="Flowchart: Decision 149"/>
          <p:cNvSpPr/>
          <p:nvPr/>
        </p:nvSpPr>
        <p:spPr>
          <a:xfrm>
            <a:off x="5184801" y="17786276"/>
            <a:ext cx="3312368" cy="1296144"/>
          </a:xfrm>
          <a:prstGeom prst="flowChartDecisi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كواگولوپاتي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1008337" y="17714268"/>
            <a:ext cx="2934072" cy="13464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اصلاح كواگولوپاتي با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FFP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، پلاكت ، خون تازه</a:t>
            </a:r>
          </a:p>
        </p:txBody>
      </p:sp>
      <p:sp>
        <p:nvSpPr>
          <p:cNvPr id="152" name="Rectangle 151"/>
          <p:cNvSpPr/>
          <p:nvPr/>
        </p:nvSpPr>
        <p:spPr>
          <a:xfrm>
            <a:off x="1008337" y="19874508"/>
            <a:ext cx="2934072" cy="18002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ختم بارداري با توجه به وضعيت جنين به شيوه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Fractional Induction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يا كورتاژ</a:t>
            </a:r>
          </a:p>
        </p:txBody>
      </p:sp>
      <p:sp>
        <p:nvSpPr>
          <p:cNvPr id="153" name="Left Arrow 152"/>
          <p:cNvSpPr/>
          <p:nvPr/>
        </p:nvSpPr>
        <p:spPr>
          <a:xfrm>
            <a:off x="13224545" y="1411386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54" name="Left Arrow 153"/>
          <p:cNvSpPr/>
          <p:nvPr/>
        </p:nvSpPr>
        <p:spPr>
          <a:xfrm>
            <a:off x="13224545" y="15770052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55" name="Left Arrow 154"/>
          <p:cNvSpPr/>
          <p:nvPr/>
        </p:nvSpPr>
        <p:spPr>
          <a:xfrm>
            <a:off x="8982969" y="15770052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56" name="Left Arrow 155"/>
          <p:cNvSpPr/>
          <p:nvPr/>
        </p:nvSpPr>
        <p:spPr>
          <a:xfrm>
            <a:off x="13224545" y="1800230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57" name="Left Arrow 156"/>
          <p:cNvSpPr/>
          <p:nvPr/>
        </p:nvSpPr>
        <p:spPr>
          <a:xfrm>
            <a:off x="9029825" y="1807430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58" name="Left Arrow 157"/>
          <p:cNvSpPr/>
          <p:nvPr/>
        </p:nvSpPr>
        <p:spPr>
          <a:xfrm>
            <a:off x="4176689" y="17786276"/>
            <a:ext cx="762000" cy="1080120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59" name="Up Arrow 158"/>
          <p:cNvSpPr/>
          <p:nvPr/>
        </p:nvSpPr>
        <p:spPr>
          <a:xfrm>
            <a:off x="6120905" y="16994188"/>
            <a:ext cx="1368152" cy="576064"/>
          </a:xfrm>
          <a:prstGeom prst="upArrow">
            <a:avLst>
              <a:gd name="adj1" fmla="val 50000"/>
              <a:gd name="adj2" fmla="val 35570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</a:p>
        </p:txBody>
      </p:sp>
      <p:sp>
        <p:nvSpPr>
          <p:cNvPr id="161" name="Down Arrow 160"/>
          <p:cNvSpPr/>
          <p:nvPr/>
        </p:nvSpPr>
        <p:spPr>
          <a:xfrm>
            <a:off x="2088457" y="19226436"/>
            <a:ext cx="648072" cy="504056"/>
          </a:xfrm>
          <a:prstGeom prst="down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62" name="Left Arrow 161"/>
          <p:cNvSpPr/>
          <p:nvPr/>
        </p:nvSpPr>
        <p:spPr>
          <a:xfrm>
            <a:off x="13224545" y="19586476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65" name="Left Arrow 164"/>
          <p:cNvSpPr/>
          <p:nvPr/>
        </p:nvSpPr>
        <p:spPr>
          <a:xfrm>
            <a:off x="13224545" y="2131466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66" name="Left Arrow 165"/>
          <p:cNvSpPr/>
          <p:nvPr/>
        </p:nvSpPr>
        <p:spPr>
          <a:xfrm>
            <a:off x="13224545" y="2347490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67" name="Left Arrow 166"/>
          <p:cNvSpPr/>
          <p:nvPr/>
        </p:nvSpPr>
        <p:spPr>
          <a:xfrm>
            <a:off x="13224545" y="2563514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17930217" y="19802500"/>
            <a:ext cx="2304256" cy="158417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سونوگرافي جهت تعيين سن باروري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21098569" y="19730492"/>
            <a:ext cx="2664296" cy="158417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cs typeface="2  Nazanin" pitchFamily="2" charset="-78"/>
              </a:rPr>
              <a:t>خونريزي خفيف با يا بدون يابقه دفع نسج</a:t>
            </a:r>
          </a:p>
        </p:txBody>
      </p:sp>
      <p:sp>
        <p:nvSpPr>
          <p:cNvPr id="174" name="Left Arrow 173"/>
          <p:cNvSpPr/>
          <p:nvPr/>
        </p:nvSpPr>
        <p:spPr>
          <a:xfrm>
            <a:off x="20450497" y="2016254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75" name="Right Brace 174"/>
          <p:cNvSpPr/>
          <p:nvPr/>
        </p:nvSpPr>
        <p:spPr>
          <a:xfrm>
            <a:off x="16850097" y="13825836"/>
            <a:ext cx="792088" cy="13249472"/>
          </a:xfrm>
          <a:prstGeom prst="rightBrace">
            <a:avLst>
              <a:gd name="adj1" fmla="val 40667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6" name="Table 175"/>
          <p:cNvGraphicFramePr>
            <a:graphicFrameLocks noGrp="1"/>
          </p:cNvGraphicFramePr>
          <p:nvPr/>
        </p:nvGraphicFramePr>
        <p:xfrm>
          <a:off x="3168577" y="30171652"/>
          <a:ext cx="25842072" cy="12119279"/>
        </p:xfrm>
        <a:graphic>
          <a:graphicData uri="http://schemas.openxmlformats.org/drawingml/2006/table">
            <a:tbl>
              <a:tblPr rtl="1" firstRow="1" bandRow="1">
                <a:tableStyleId>{69CF1AB2-1976-4502-BF36-3FF5EA218861}</a:tableStyleId>
              </a:tblPr>
              <a:tblGrid>
                <a:gridCol w="3767622"/>
                <a:gridCol w="3864682"/>
                <a:gridCol w="18209768"/>
              </a:tblGrid>
              <a:tr h="562375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اقدام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شرح اقدام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اخذ شرح حال و سابقه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تعيين سن بارداري، زمان شروع و ميزان خونريزي، سابقه دفع نسج، دستكاري محصولات بارداري، دردهاي كرامپي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1021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معاينه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ارزيابي علائم حياتي ( تب و لرز) ، معاينه واژينال ( دفع نسج يا وزيكول، ميزان خونريزي، باز يا بسته بودن سرويكس، حركت دردناك سرويكس، ترشحات بدبو) و معاينه شكم (تندرنس شكم)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بستري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علائم شوك هموراژيك، خونريزي شديد، سقط ناقص يا اجتناب ناپذير، سقط عفوني، مول، وجود بقاياي بارداري و يا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EP 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پاراكلينيك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آزمايشگاه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dirty="0" err="1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Hb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, HCT, BG, Rh, Cross match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تست هاي انعقادي و اندازه گيري پلاكت و فيبرينوژن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تصويربرداري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سونوگرافي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ساير تست هاي تشخيصي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پاپ اسمير و بيوپسي سرويكس در شك به ضايعات سرويكس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90143">
                <a:tc row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دارويي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دارو با ذكر دوز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3000" b="1" dirty="0" err="1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Oxytocin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30 واحد در ليتر (در سقط ناقص و اجتناب ناپذير)</a:t>
                      </a:r>
                      <a:endParaRPr lang="en-US" sz="3000" b="1" dirty="0" smtClean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 سه ماهه اول بارداري: ميزوپروستول 800 ميكروگرم واژينال (قرص هاي 200 ميكروگرمي) هر 24 ساعت تا 3 دوز</a:t>
                      </a:r>
                      <a:r>
                        <a:rPr lang="fa-IR" sz="30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 در هفته هاي 24-14 بارداري: ميزوپروستول 400-100 ميكروگرم واژينال هر 12-6 ساعت تا 6 دوز </a:t>
                      </a:r>
                    </a:p>
                    <a:p>
                      <a:pPr rtl="1"/>
                      <a:r>
                        <a:rPr lang="fa-IR" sz="30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(كنترا نديكاسيون هاي ميزوپروستول همانند كنترا نديكاسيونهاي اكسي توسين است)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v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PG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ها در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Missed Abortion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: (</a:t>
                      </a:r>
                      <a:r>
                        <a:rPr lang="en-US" sz="3000" b="1" dirty="0" err="1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Oxytocin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در سقط ناقص و اجتناب ناپذير)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0836">
                <a:tc row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جراحي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خونريزي شديد، شكم حاد، سقط ناقص يا اجتناب ناپذير، جنين مرده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v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عمل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تخليه كامل رحم (كورتاژ)، لاپاراتومي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1021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غير دارويي و آموزش ها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استراحت، عدم انجام مقاربت و آموزش علائم خطر (تشديد خونريزي و يا دردهاي كوليكي يا دفع نسج)</a:t>
                      </a:r>
                    </a:p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توصيه به تزريق آمپول رگام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ختم بارداري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خونريزي شديد، شكم حاد، سقط ناقص يا اجتناب ناپذير، جنين مرده، ساك خالي حاملگي، وجود بقاياي حاملگي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مدت بستري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بسته به شرايط بيمار و نظر پزشك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ترخيص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پس از توقف خونريزي و پاك شدن رحم از محصولات حاملگي و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stable 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شدن شرايط بيمار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دستورات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follow up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پيگيري سلامت جنين، اندازه گيري سرويكس در موارد تهديد به سقط، بررسي آنمي در موارد خونريزي شديد يا شوك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2375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ساير اقدامات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8" name="Rounded Rectangle 177"/>
          <p:cNvSpPr/>
          <p:nvPr/>
        </p:nvSpPr>
        <p:spPr>
          <a:xfrm>
            <a:off x="0" y="27579364"/>
            <a:ext cx="32404050" cy="1685059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پروتكل خونريزي واژينال (نيمه اول بارداري)</a:t>
            </a:r>
          </a:p>
        </p:txBody>
      </p:sp>
      <p:sp>
        <p:nvSpPr>
          <p:cNvPr id="179" name="Rectangle 178"/>
          <p:cNvSpPr/>
          <p:nvPr/>
        </p:nvSpPr>
        <p:spPr>
          <a:xfrm>
            <a:off x="24987001" y="16058084"/>
            <a:ext cx="6480720" cy="482453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533400" indent="-457200"/>
            <a:r>
              <a:rPr lang="fa-IR" sz="3200" b="1" dirty="0" smtClean="0">
                <a:solidFill>
                  <a:srgbClr val="002060"/>
                </a:solidFill>
                <a:cs typeface="2  Nazanin" pitchFamily="2" charset="-78"/>
              </a:rPr>
              <a:t>توضيحات: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جهت تخمين ميزان خونريزي ( خفيف، متوسط و شديد )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به راهنماي درمان شوك هموراژيك و ترانسفوزيون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خون مراجعه شود.</a:t>
            </a:r>
          </a:p>
          <a:p>
            <a:pPr marL="533400" indent="-457200">
              <a:buFont typeface="Wingdings" pitchFamily="2" charset="2"/>
              <a:buChar char="ü"/>
            </a:pPr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* آمپول روگام براي مادر ارهاش منفي و همسر ارهاش مثبت تزريق شود</a:t>
            </a:r>
          </a:p>
        </p:txBody>
      </p:sp>
      <p:cxnSp>
        <p:nvCxnSpPr>
          <p:cNvPr id="74" name="Straight Arrow Connector 73"/>
          <p:cNvCxnSpPr/>
          <p:nvPr/>
        </p:nvCxnSpPr>
        <p:spPr>
          <a:xfrm>
            <a:off x="9073233" y="4824836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9361265" y="4896844"/>
            <a:ext cx="792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9388633" y="6048972"/>
            <a:ext cx="228600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خونريزي شديد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805</Words>
  <Application>Microsoft Office PowerPoint</Application>
  <PresentationFormat>Custom</PresentationFormat>
  <Paragraphs>122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104</cp:revision>
  <dcterms:created xsi:type="dcterms:W3CDTF">2012-02-05T10:08:12Z</dcterms:created>
  <dcterms:modified xsi:type="dcterms:W3CDTF">2012-02-18T10:16:36Z</dcterms:modified>
</cp:coreProperties>
</file>