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2404050" cy="43205400"/>
  <p:notesSz cx="6858000" cy="9144000"/>
  <p:defaultTextStyle>
    <a:defPPr>
      <a:defRPr lang="fa-IR"/>
    </a:defPPr>
    <a:lvl1pPr marL="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1pPr>
    <a:lvl2pPr marL="216027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2pPr>
    <a:lvl3pPr marL="432054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3pPr>
    <a:lvl4pPr marL="648081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4pPr>
    <a:lvl5pPr marL="864108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5pPr>
    <a:lvl6pPr marL="1080135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6pPr>
    <a:lvl7pPr marL="1296162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7pPr>
    <a:lvl8pPr marL="1512189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8pPr>
    <a:lvl9pPr marL="1728216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A2"/>
    <a:srgbClr val="008D8A"/>
    <a:srgbClr val="FFABD5"/>
    <a:srgbClr val="FF99CC"/>
    <a:srgbClr val="FF99FF"/>
    <a:srgbClr val="FF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aximized" horzBarState="maximized">
    <p:restoredLeft sz="86735" autoAdjust="0"/>
    <p:restoredTop sz="94660"/>
  </p:normalViewPr>
  <p:slideViewPr>
    <p:cSldViewPr>
      <p:cViewPr>
        <p:scale>
          <a:sx n="33" d="100"/>
          <a:sy n="33" d="100"/>
        </p:scale>
        <p:origin x="-288" y="4764"/>
      </p:cViewPr>
      <p:guideLst>
        <p:guide orient="horz" pos="13608"/>
        <p:guide pos="102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ED0BE36-F1CF-4401-8ACE-FF9057893E8B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6378429-0AC0-4046-955B-2045C02754A6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78429-0AC0-4046-955B-2045C02754A6}" type="slidenum">
              <a:rPr lang="fa-IR" smtClean="0"/>
              <a:pPr/>
              <a:t>1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0304" y="13421680"/>
            <a:ext cx="27543443" cy="926115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60608" y="24483060"/>
            <a:ext cx="22682835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60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320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80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641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801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961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5121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28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254782" y="10901365"/>
            <a:ext cx="25833229" cy="2322490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43847" y="10901365"/>
            <a:ext cx="76970870" cy="2322490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9696" y="27763473"/>
            <a:ext cx="27543443" cy="8581073"/>
          </a:xfrm>
        </p:spPr>
        <p:txBody>
          <a:bodyPr anchor="t"/>
          <a:lstStyle>
            <a:lvl1pPr algn="r">
              <a:defRPr sz="189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9696" y="18312295"/>
            <a:ext cx="27543443" cy="9451178"/>
          </a:xfrm>
        </p:spPr>
        <p:txBody>
          <a:bodyPr anchor="b"/>
          <a:lstStyle>
            <a:lvl1pPr marL="0" indent="0">
              <a:buNone/>
              <a:defRPr sz="9500">
                <a:solidFill>
                  <a:schemeClr val="tx1">
                    <a:tint val="75000"/>
                  </a:schemeClr>
                </a:solidFill>
              </a:defRPr>
            </a:lvl1pPr>
            <a:lvl2pPr marL="2160270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2pPr>
            <a:lvl3pPr marL="4320540" indent="0">
              <a:buNone/>
              <a:defRPr sz="7600">
                <a:solidFill>
                  <a:schemeClr val="tx1">
                    <a:tint val="75000"/>
                  </a:schemeClr>
                </a:solidFill>
              </a:defRPr>
            </a:lvl3pPr>
            <a:lvl4pPr marL="64808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64108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80135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96162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512189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28216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20202" y="10081263"/>
            <a:ext cx="14311789" cy="28513567"/>
          </a:xfrm>
        </p:spPr>
        <p:txBody>
          <a:bodyPr/>
          <a:lstStyle>
            <a:lvl1pPr>
              <a:defRPr sz="13200"/>
            </a:lvl1pPr>
            <a:lvl2pPr>
              <a:defRPr sz="11300"/>
            </a:lvl2pPr>
            <a:lvl3pPr>
              <a:defRPr sz="9500"/>
            </a:lvl3pPr>
            <a:lvl4pPr>
              <a:defRPr sz="8500"/>
            </a:lvl4pPr>
            <a:lvl5pPr>
              <a:defRPr sz="8500"/>
            </a:lvl5pPr>
            <a:lvl6pPr>
              <a:defRPr sz="8500"/>
            </a:lvl6pPr>
            <a:lvl7pPr>
              <a:defRPr sz="8500"/>
            </a:lvl7pPr>
            <a:lvl8pPr>
              <a:defRPr sz="8500"/>
            </a:lvl8pPr>
            <a:lvl9pPr>
              <a:defRPr sz="8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72059" y="10081263"/>
            <a:ext cx="14311789" cy="28513567"/>
          </a:xfrm>
        </p:spPr>
        <p:txBody>
          <a:bodyPr/>
          <a:lstStyle>
            <a:lvl1pPr>
              <a:defRPr sz="13200"/>
            </a:lvl1pPr>
            <a:lvl2pPr>
              <a:defRPr sz="11300"/>
            </a:lvl2pPr>
            <a:lvl3pPr>
              <a:defRPr sz="9500"/>
            </a:lvl3pPr>
            <a:lvl4pPr>
              <a:defRPr sz="8500"/>
            </a:lvl4pPr>
            <a:lvl5pPr>
              <a:defRPr sz="8500"/>
            </a:lvl5pPr>
            <a:lvl6pPr>
              <a:defRPr sz="8500"/>
            </a:lvl6pPr>
            <a:lvl7pPr>
              <a:defRPr sz="8500"/>
            </a:lvl7pPr>
            <a:lvl8pPr>
              <a:defRPr sz="8500"/>
            </a:lvl8pPr>
            <a:lvl9pPr>
              <a:defRPr sz="8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203" y="9671212"/>
            <a:ext cx="14317416" cy="4030501"/>
          </a:xfrm>
        </p:spPr>
        <p:txBody>
          <a:bodyPr anchor="b"/>
          <a:lstStyle>
            <a:lvl1pPr marL="0" indent="0">
              <a:buNone/>
              <a:defRPr sz="11300" b="1"/>
            </a:lvl1pPr>
            <a:lvl2pPr marL="2160270" indent="0">
              <a:buNone/>
              <a:defRPr sz="9500" b="1"/>
            </a:lvl2pPr>
            <a:lvl3pPr marL="4320540" indent="0">
              <a:buNone/>
              <a:defRPr sz="8500" b="1"/>
            </a:lvl3pPr>
            <a:lvl4pPr marL="6480810" indent="0">
              <a:buNone/>
              <a:defRPr sz="7600" b="1"/>
            </a:lvl4pPr>
            <a:lvl5pPr marL="8641080" indent="0">
              <a:buNone/>
              <a:defRPr sz="7600" b="1"/>
            </a:lvl5pPr>
            <a:lvl6pPr marL="10801350" indent="0">
              <a:buNone/>
              <a:defRPr sz="7600" b="1"/>
            </a:lvl6pPr>
            <a:lvl7pPr marL="12961620" indent="0">
              <a:buNone/>
              <a:defRPr sz="7600" b="1"/>
            </a:lvl7pPr>
            <a:lvl8pPr marL="15121890" indent="0">
              <a:buNone/>
              <a:defRPr sz="7600" b="1"/>
            </a:lvl8pPr>
            <a:lvl9pPr marL="17282160" indent="0">
              <a:buNone/>
              <a:defRPr sz="7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0203" y="13701713"/>
            <a:ext cx="14317416" cy="24893114"/>
          </a:xfrm>
        </p:spPr>
        <p:txBody>
          <a:bodyPr/>
          <a:lstStyle>
            <a:lvl1pPr>
              <a:defRPr sz="11300"/>
            </a:lvl1pPr>
            <a:lvl2pPr>
              <a:defRPr sz="9500"/>
            </a:lvl2pPr>
            <a:lvl3pPr>
              <a:defRPr sz="85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60809" y="9671212"/>
            <a:ext cx="14323040" cy="4030501"/>
          </a:xfrm>
        </p:spPr>
        <p:txBody>
          <a:bodyPr anchor="b"/>
          <a:lstStyle>
            <a:lvl1pPr marL="0" indent="0">
              <a:buNone/>
              <a:defRPr sz="11300" b="1"/>
            </a:lvl1pPr>
            <a:lvl2pPr marL="2160270" indent="0">
              <a:buNone/>
              <a:defRPr sz="9500" b="1"/>
            </a:lvl2pPr>
            <a:lvl3pPr marL="4320540" indent="0">
              <a:buNone/>
              <a:defRPr sz="8500" b="1"/>
            </a:lvl3pPr>
            <a:lvl4pPr marL="6480810" indent="0">
              <a:buNone/>
              <a:defRPr sz="7600" b="1"/>
            </a:lvl4pPr>
            <a:lvl5pPr marL="8641080" indent="0">
              <a:buNone/>
              <a:defRPr sz="7600" b="1"/>
            </a:lvl5pPr>
            <a:lvl6pPr marL="10801350" indent="0">
              <a:buNone/>
              <a:defRPr sz="7600" b="1"/>
            </a:lvl6pPr>
            <a:lvl7pPr marL="12961620" indent="0">
              <a:buNone/>
              <a:defRPr sz="7600" b="1"/>
            </a:lvl7pPr>
            <a:lvl8pPr marL="15121890" indent="0">
              <a:buNone/>
              <a:defRPr sz="7600" b="1"/>
            </a:lvl8pPr>
            <a:lvl9pPr marL="17282160" indent="0">
              <a:buNone/>
              <a:defRPr sz="7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60809" y="13701713"/>
            <a:ext cx="14323040" cy="24893114"/>
          </a:xfrm>
        </p:spPr>
        <p:txBody>
          <a:bodyPr/>
          <a:lstStyle>
            <a:lvl1pPr>
              <a:defRPr sz="11300"/>
            </a:lvl1pPr>
            <a:lvl2pPr>
              <a:defRPr sz="9500"/>
            </a:lvl2pPr>
            <a:lvl3pPr>
              <a:defRPr sz="85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0204" y="1720215"/>
            <a:ext cx="10660709" cy="7320915"/>
          </a:xfrm>
        </p:spPr>
        <p:txBody>
          <a:bodyPr anchor="b"/>
          <a:lstStyle>
            <a:lvl1pPr algn="r">
              <a:defRPr sz="95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69083" y="1720218"/>
            <a:ext cx="18114764" cy="36874612"/>
          </a:xfrm>
        </p:spPr>
        <p:txBody>
          <a:bodyPr/>
          <a:lstStyle>
            <a:lvl1pPr>
              <a:defRPr sz="15100"/>
            </a:lvl1pPr>
            <a:lvl2pPr>
              <a:defRPr sz="13200"/>
            </a:lvl2pPr>
            <a:lvl3pPr>
              <a:defRPr sz="11300"/>
            </a:lvl3pPr>
            <a:lvl4pPr>
              <a:defRPr sz="9500"/>
            </a:lvl4pPr>
            <a:lvl5pPr>
              <a:defRPr sz="9500"/>
            </a:lvl5pPr>
            <a:lvl6pPr>
              <a:defRPr sz="9500"/>
            </a:lvl6pPr>
            <a:lvl7pPr>
              <a:defRPr sz="9500"/>
            </a:lvl7pPr>
            <a:lvl8pPr>
              <a:defRPr sz="9500"/>
            </a:lvl8pPr>
            <a:lvl9pPr>
              <a:defRPr sz="9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20204" y="9041133"/>
            <a:ext cx="10660709" cy="29553697"/>
          </a:xfrm>
        </p:spPr>
        <p:txBody>
          <a:bodyPr/>
          <a:lstStyle>
            <a:lvl1pPr marL="0" indent="0">
              <a:buNone/>
              <a:defRPr sz="6600"/>
            </a:lvl1pPr>
            <a:lvl2pPr marL="2160270" indent="0">
              <a:buNone/>
              <a:defRPr sz="5700"/>
            </a:lvl2pPr>
            <a:lvl3pPr marL="4320540" indent="0">
              <a:buNone/>
              <a:defRPr sz="4700"/>
            </a:lvl3pPr>
            <a:lvl4pPr marL="6480810" indent="0">
              <a:buNone/>
              <a:defRPr sz="4300"/>
            </a:lvl4pPr>
            <a:lvl5pPr marL="8641080" indent="0">
              <a:buNone/>
              <a:defRPr sz="4300"/>
            </a:lvl5pPr>
            <a:lvl6pPr marL="10801350" indent="0">
              <a:buNone/>
              <a:defRPr sz="4300"/>
            </a:lvl6pPr>
            <a:lvl7pPr marL="12961620" indent="0">
              <a:buNone/>
              <a:defRPr sz="4300"/>
            </a:lvl7pPr>
            <a:lvl8pPr marL="15121890" indent="0">
              <a:buNone/>
              <a:defRPr sz="4300"/>
            </a:lvl8pPr>
            <a:lvl9pPr marL="17282160" indent="0">
              <a:buNone/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1421" y="30243780"/>
            <a:ext cx="19442430" cy="3570449"/>
          </a:xfrm>
        </p:spPr>
        <p:txBody>
          <a:bodyPr anchor="b"/>
          <a:lstStyle>
            <a:lvl1pPr algn="r">
              <a:defRPr sz="95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351421" y="3860483"/>
            <a:ext cx="19442430" cy="25923240"/>
          </a:xfrm>
        </p:spPr>
        <p:txBody>
          <a:bodyPr/>
          <a:lstStyle>
            <a:lvl1pPr marL="0" indent="0">
              <a:buNone/>
              <a:defRPr sz="15100"/>
            </a:lvl1pPr>
            <a:lvl2pPr marL="2160270" indent="0">
              <a:buNone/>
              <a:defRPr sz="13200"/>
            </a:lvl2pPr>
            <a:lvl3pPr marL="4320540" indent="0">
              <a:buNone/>
              <a:defRPr sz="11300"/>
            </a:lvl3pPr>
            <a:lvl4pPr marL="6480810" indent="0">
              <a:buNone/>
              <a:defRPr sz="9500"/>
            </a:lvl4pPr>
            <a:lvl5pPr marL="8641080" indent="0">
              <a:buNone/>
              <a:defRPr sz="9500"/>
            </a:lvl5pPr>
            <a:lvl6pPr marL="10801350" indent="0">
              <a:buNone/>
              <a:defRPr sz="9500"/>
            </a:lvl6pPr>
            <a:lvl7pPr marL="12961620" indent="0">
              <a:buNone/>
              <a:defRPr sz="9500"/>
            </a:lvl7pPr>
            <a:lvl8pPr marL="15121890" indent="0">
              <a:buNone/>
              <a:defRPr sz="9500"/>
            </a:lvl8pPr>
            <a:lvl9pPr marL="17282160" indent="0">
              <a:buNone/>
              <a:defRPr sz="9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1421" y="33814229"/>
            <a:ext cx="19442430" cy="5070631"/>
          </a:xfrm>
        </p:spPr>
        <p:txBody>
          <a:bodyPr/>
          <a:lstStyle>
            <a:lvl1pPr marL="0" indent="0">
              <a:buNone/>
              <a:defRPr sz="6600"/>
            </a:lvl1pPr>
            <a:lvl2pPr marL="2160270" indent="0">
              <a:buNone/>
              <a:defRPr sz="5700"/>
            </a:lvl2pPr>
            <a:lvl3pPr marL="4320540" indent="0">
              <a:buNone/>
              <a:defRPr sz="4700"/>
            </a:lvl3pPr>
            <a:lvl4pPr marL="6480810" indent="0">
              <a:buNone/>
              <a:defRPr sz="4300"/>
            </a:lvl4pPr>
            <a:lvl5pPr marL="8641080" indent="0">
              <a:buNone/>
              <a:defRPr sz="4300"/>
            </a:lvl5pPr>
            <a:lvl6pPr marL="10801350" indent="0">
              <a:buNone/>
              <a:defRPr sz="4300"/>
            </a:lvl6pPr>
            <a:lvl7pPr marL="12961620" indent="0">
              <a:buNone/>
              <a:defRPr sz="4300"/>
            </a:lvl7pPr>
            <a:lvl8pPr marL="15121890" indent="0">
              <a:buNone/>
              <a:defRPr sz="4300"/>
            </a:lvl8pPr>
            <a:lvl9pPr marL="17282160" indent="0">
              <a:buNone/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20203" y="1730219"/>
            <a:ext cx="29163645" cy="7200900"/>
          </a:xfrm>
          <a:prstGeom prst="rect">
            <a:avLst/>
          </a:prstGeom>
        </p:spPr>
        <p:txBody>
          <a:bodyPr vert="horz" lIns="432054" tIns="216027" rIns="432054" bIns="216027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203" y="10081263"/>
            <a:ext cx="29163645" cy="28513567"/>
          </a:xfrm>
          <a:prstGeom prst="rect">
            <a:avLst/>
          </a:prstGeom>
        </p:spPr>
        <p:txBody>
          <a:bodyPr vert="horz" lIns="432054" tIns="216027" rIns="432054" bIns="216027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222903" y="40045008"/>
            <a:ext cx="7560945" cy="2300288"/>
          </a:xfrm>
          <a:prstGeom prst="rect">
            <a:avLst/>
          </a:prstGeom>
        </p:spPr>
        <p:txBody>
          <a:bodyPr vert="horz" lIns="432054" tIns="216027" rIns="432054" bIns="216027" rtlCol="1" anchor="ctr"/>
          <a:lstStyle>
            <a:lvl1pPr algn="r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71384" y="40045008"/>
            <a:ext cx="10261283" cy="2300288"/>
          </a:xfrm>
          <a:prstGeom prst="rect">
            <a:avLst/>
          </a:prstGeom>
        </p:spPr>
        <p:txBody>
          <a:bodyPr vert="horz" lIns="432054" tIns="216027" rIns="432054" bIns="216027" rtlCol="1" anchor="ctr"/>
          <a:lstStyle>
            <a:lvl1pPr algn="ctr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20203" y="40045008"/>
            <a:ext cx="7560945" cy="2300288"/>
          </a:xfrm>
          <a:prstGeom prst="rect">
            <a:avLst/>
          </a:prstGeom>
        </p:spPr>
        <p:txBody>
          <a:bodyPr vert="horz" lIns="432054" tIns="216027" rIns="432054" bIns="216027" rtlCol="1" anchor="ctr"/>
          <a:lstStyle>
            <a:lvl1pPr algn="l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20540" rtl="1" eaLnBrk="1" latinLnBrk="0" hangingPunct="1">
        <a:spcBef>
          <a:spcPct val="0"/>
        </a:spcBef>
        <a:buNone/>
        <a:defRPr sz="20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0203" indent="-1620203" algn="r" defTabSz="4320540" rtl="1" eaLnBrk="1" latinLnBrk="0" hangingPunct="1">
        <a:spcBef>
          <a:spcPct val="20000"/>
        </a:spcBef>
        <a:buFont typeface="Arial" pitchFamily="34" charset="0"/>
        <a:buChar char="•"/>
        <a:defRPr sz="15100" kern="1200">
          <a:solidFill>
            <a:schemeClr val="tx1"/>
          </a:solidFill>
          <a:latin typeface="+mn-lt"/>
          <a:ea typeface="+mn-ea"/>
          <a:cs typeface="+mn-cs"/>
        </a:defRPr>
      </a:lvl1pPr>
      <a:lvl2pPr marL="3510439" indent="-1350169" algn="r" defTabSz="4320540" rtl="1" eaLnBrk="1" latinLnBrk="0" hangingPunct="1">
        <a:spcBef>
          <a:spcPct val="20000"/>
        </a:spcBef>
        <a:buFont typeface="Arial" pitchFamily="34" charset="0"/>
        <a:buChar char="–"/>
        <a:defRPr sz="132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675" indent="-1080135" algn="r" defTabSz="4320540" rtl="1" eaLnBrk="1" latinLnBrk="0" hangingPunct="1">
        <a:spcBef>
          <a:spcPct val="20000"/>
        </a:spcBef>
        <a:buFont typeface="Arial" pitchFamily="34" charset="0"/>
        <a:buChar char="•"/>
        <a:defRPr sz="11300" kern="1200">
          <a:solidFill>
            <a:schemeClr val="tx1"/>
          </a:solidFill>
          <a:latin typeface="+mn-lt"/>
          <a:ea typeface="+mn-ea"/>
          <a:cs typeface="+mn-cs"/>
        </a:defRPr>
      </a:lvl3pPr>
      <a:lvl4pPr marL="7560945" indent="-1080135" algn="r" defTabSz="4320540" rtl="1" eaLnBrk="1" latinLnBrk="0" hangingPunct="1">
        <a:spcBef>
          <a:spcPct val="20000"/>
        </a:spcBef>
        <a:buFont typeface="Arial" pitchFamily="34" charset="0"/>
        <a:buChar char="–"/>
        <a:defRPr sz="9500" kern="1200">
          <a:solidFill>
            <a:schemeClr val="tx1"/>
          </a:solidFill>
          <a:latin typeface="+mn-lt"/>
          <a:ea typeface="+mn-ea"/>
          <a:cs typeface="+mn-cs"/>
        </a:defRPr>
      </a:lvl4pPr>
      <a:lvl5pPr marL="9721215" indent="-1080135" algn="r" defTabSz="4320540" rtl="1" eaLnBrk="1" latinLnBrk="0" hangingPunct="1">
        <a:spcBef>
          <a:spcPct val="20000"/>
        </a:spcBef>
        <a:buFont typeface="Arial" pitchFamily="34" charset="0"/>
        <a:buChar char="»"/>
        <a:defRPr sz="9500" kern="1200">
          <a:solidFill>
            <a:schemeClr val="tx1"/>
          </a:solidFill>
          <a:latin typeface="+mn-lt"/>
          <a:ea typeface="+mn-ea"/>
          <a:cs typeface="+mn-cs"/>
        </a:defRPr>
      </a:lvl5pPr>
      <a:lvl6pPr marL="11881485" indent="-1080135" algn="r" defTabSz="4320540" rtl="1" eaLnBrk="1" latinLnBrk="0" hangingPunct="1">
        <a:spcBef>
          <a:spcPct val="20000"/>
        </a:spcBef>
        <a:buFont typeface="Arial" pitchFamily="34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6pPr>
      <a:lvl7pPr marL="14041755" indent="-1080135" algn="r" defTabSz="4320540" rtl="1" eaLnBrk="1" latinLnBrk="0" hangingPunct="1">
        <a:spcBef>
          <a:spcPct val="20000"/>
        </a:spcBef>
        <a:buFont typeface="Arial" pitchFamily="34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7pPr>
      <a:lvl8pPr marL="16202025" indent="-1080135" algn="r" defTabSz="4320540" rtl="1" eaLnBrk="1" latinLnBrk="0" hangingPunct="1">
        <a:spcBef>
          <a:spcPct val="20000"/>
        </a:spcBef>
        <a:buFont typeface="Arial" pitchFamily="34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8pPr>
      <a:lvl9pPr marL="18362295" indent="-1080135" algn="r" defTabSz="4320540" rtl="1" eaLnBrk="1" latinLnBrk="0" hangingPunct="1">
        <a:spcBef>
          <a:spcPct val="20000"/>
        </a:spcBef>
        <a:buFont typeface="Arial" pitchFamily="34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Flowchart: Decision 89"/>
          <p:cNvSpPr/>
          <p:nvPr/>
        </p:nvSpPr>
        <p:spPr>
          <a:xfrm>
            <a:off x="24698969" y="2232548"/>
            <a:ext cx="6696744" cy="2796011"/>
          </a:xfrm>
          <a:prstGeom prst="flowChartDecisi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ارزيابي علائم اورژانس شامل :</a:t>
            </a:r>
          </a:p>
          <a:p>
            <a:pPr algn="ctr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علائم شوك هموراژيك</a:t>
            </a:r>
          </a:p>
          <a:p>
            <a:pPr algn="ctr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خونريزي شديد</a:t>
            </a:r>
            <a:endParaRPr lang="fa-I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94" name="Left Arrow 93"/>
          <p:cNvSpPr/>
          <p:nvPr/>
        </p:nvSpPr>
        <p:spPr>
          <a:xfrm>
            <a:off x="23618849" y="2652295"/>
            <a:ext cx="762000" cy="1828800"/>
          </a:xfrm>
          <a:prstGeom prst="leftArrow">
            <a:avLst>
              <a:gd name="adj1" fmla="val 50526"/>
              <a:gd name="adj2" fmla="val 40132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بلي</a:t>
            </a:r>
            <a:endParaRPr lang="fa-IR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95" name="Down Arrow 94"/>
          <p:cNvSpPr/>
          <p:nvPr/>
        </p:nvSpPr>
        <p:spPr>
          <a:xfrm>
            <a:off x="27219249" y="5256884"/>
            <a:ext cx="1593850" cy="685800"/>
          </a:xfrm>
          <a:prstGeom prst="downArrow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خير</a:t>
            </a:r>
          </a:p>
        </p:txBody>
      </p:sp>
      <p:sp>
        <p:nvSpPr>
          <p:cNvPr id="99" name="Rounded Rectangle 98"/>
          <p:cNvSpPr/>
          <p:nvPr/>
        </p:nvSpPr>
        <p:spPr>
          <a:xfrm>
            <a:off x="0" y="300"/>
            <a:ext cx="32404050" cy="1685059"/>
          </a:xfrm>
          <a:prstGeom prst="roundRect">
            <a:avLst>
              <a:gd name="adj" fmla="val 50000"/>
            </a:avLst>
          </a:prstGeom>
          <a:solidFill>
            <a:srgbClr val="FFABD5"/>
          </a:solidFill>
          <a:ln w="28575" cmpd="dbl">
            <a:solidFill>
              <a:srgbClr val="00206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6000" dirty="0" smtClean="0">
                <a:solidFill>
                  <a:srgbClr val="00589A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cs typeface="2  Titr" pitchFamily="2" charset="-78"/>
              </a:rPr>
              <a:t>راهنماي كشوري اداره </a:t>
            </a:r>
            <a:r>
              <a:rPr lang="fa-IR" sz="6000" dirty="0" smtClean="0">
                <a:solidFill>
                  <a:srgbClr val="00589A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cs typeface="2  Titr" pitchFamily="2" charset="-78"/>
              </a:rPr>
              <a:t>خونريزي </a:t>
            </a:r>
            <a:r>
              <a:rPr lang="fa-IR" sz="6000" dirty="0" smtClean="0">
                <a:solidFill>
                  <a:srgbClr val="00589A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cs typeface="2  Titr" pitchFamily="2" charset="-78"/>
              </a:rPr>
              <a:t>واژينال (نيمه دوم بارداري)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18092489" y="2808612"/>
            <a:ext cx="5166320" cy="158417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اقدام مطابق راهنماي شوك هموراژيك و ترانسفوزيون خون و ادامه مراقبت ها</a:t>
            </a:r>
          </a:p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مطابق همين الگوريتم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17858209" y="5688932"/>
            <a:ext cx="3114600" cy="32403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marL="266700" indent="-2667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مرگ جنين</a:t>
            </a:r>
          </a:p>
          <a:p>
            <a:pPr marL="266700" indent="-2667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ديسترس جنيني</a:t>
            </a:r>
          </a:p>
          <a:p>
            <a:pPr marL="266700" indent="-2667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آسيب به كليه</a:t>
            </a:r>
          </a:p>
          <a:p>
            <a:pPr marL="266700" indent="-2667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خونريزي شديد</a:t>
            </a:r>
          </a:p>
          <a:p>
            <a:pPr marL="266700" indent="-2667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تندرنس رحمي</a:t>
            </a:r>
          </a:p>
          <a:p>
            <a:pPr marL="266700" indent="-2667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آنومالي مغاير با حيات</a:t>
            </a:r>
          </a:p>
          <a:p>
            <a:pPr marL="266700" indent="-266700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    در سونوگرافي قبلي</a:t>
            </a:r>
          </a:p>
        </p:txBody>
      </p:sp>
      <p:sp>
        <p:nvSpPr>
          <p:cNvPr id="111" name="Rectangle 110"/>
          <p:cNvSpPr/>
          <p:nvPr/>
        </p:nvSpPr>
        <p:spPr>
          <a:xfrm>
            <a:off x="17300401" y="10153428"/>
            <a:ext cx="3654152" cy="122413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كواگولوپاتي اشكار</a:t>
            </a:r>
          </a:p>
        </p:txBody>
      </p:sp>
      <p:sp>
        <p:nvSpPr>
          <p:cNvPr id="115" name="Oval 114"/>
          <p:cNvSpPr/>
          <p:nvPr/>
        </p:nvSpPr>
        <p:spPr>
          <a:xfrm>
            <a:off x="1008337" y="19226436"/>
            <a:ext cx="3567336" cy="1224136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اطمينان از استمرار مراقبت ها</a:t>
            </a:r>
          </a:p>
        </p:txBody>
      </p:sp>
      <p:sp>
        <p:nvSpPr>
          <p:cNvPr id="129" name="Rectangle 128"/>
          <p:cNvSpPr/>
          <p:nvPr/>
        </p:nvSpPr>
        <p:spPr>
          <a:xfrm>
            <a:off x="25995113" y="6120980"/>
            <a:ext cx="4824536" cy="6696744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اخذ شرح حال 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تعيين سن بارداري 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كنترل علائم حياتي 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بررسي صداي قلب جنيي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معاينه شكم و بررسي انقباضات رحمي (در صورت ندانستن محل جفت معاينه واژينال ممنوع)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بررسي ميزان خونريزي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انجام ازمايش </a:t>
            </a:r>
            <a:r>
              <a:rPr lang="en-US" sz="2800" b="1" dirty="0" err="1" smtClean="0">
                <a:solidFill>
                  <a:srgbClr val="002060"/>
                </a:solidFill>
                <a:cs typeface="2  Nazanin" pitchFamily="2" charset="-78"/>
              </a:rPr>
              <a:t>Hct</a:t>
            </a:r>
            <a:r>
              <a:rPr lang="en-US" sz="2800" b="1" dirty="0" smtClean="0">
                <a:solidFill>
                  <a:srgbClr val="002060"/>
                </a:solidFill>
                <a:cs typeface="2  Nazanin" pitchFamily="2" charset="-78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cs typeface="2  Nazanin" pitchFamily="2" charset="-78"/>
              </a:rPr>
              <a:t>Hb</a:t>
            </a:r>
            <a:r>
              <a:rPr lang="en-US" sz="2800" b="1" dirty="0" smtClean="0">
                <a:solidFill>
                  <a:srgbClr val="002060"/>
                </a:solidFill>
                <a:cs typeface="2  Nazanin" pitchFamily="2" charset="-78"/>
              </a:rPr>
              <a:t>, CBC, platelet count, BG </a:t>
            </a:r>
            <a:r>
              <a:rPr lang="en-US" sz="2800" b="1" dirty="0" err="1" smtClean="0">
                <a:solidFill>
                  <a:srgbClr val="002060"/>
                </a:solidFill>
                <a:cs typeface="2  Nazanin" pitchFamily="2" charset="-78"/>
              </a:rPr>
              <a:t>Rh</a:t>
            </a:r>
            <a:r>
              <a:rPr lang="en-US" sz="2800" b="1" dirty="0" smtClean="0">
                <a:solidFill>
                  <a:srgbClr val="002060"/>
                </a:solidFill>
                <a:cs typeface="2  Nazanin" pitchFamily="2" charset="-78"/>
              </a:rPr>
              <a:t>, PT, Cross match, BUN, k, Na, </a:t>
            </a:r>
            <a:r>
              <a:rPr lang="en-US" sz="2800" b="1" dirty="0" err="1" smtClean="0">
                <a:solidFill>
                  <a:srgbClr val="002060"/>
                </a:solidFill>
                <a:cs typeface="2  Nazanin" pitchFamily="2" charset="-78"/>
              </a:rPr>
              <a:t>Crea</a:t>
            </a:r>
            <a:r>
              <a:rPr lang="en-US" sz="2800" b="1" dirty="0" smtClean="0">
                <a:solidFill>
                  <a:srgbClr val="002060"/>
                </a:solidFill>
                <a:cs typeface="2  Nazanin" pitchFamily="2" charset="-78"/>
              </a:rPr>
              <a:t>, PTT, Fibrinogen</a:t>
            </a: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 و در صورت دسترسي انجام </a:t>
            </a:r>
            <a:r>
              <a:rPr lang="en-US" sz="2800" b="1" dirty="0" smtClean="0">
                <a:solidFill>
                  <a:srgbClr val="002060"/>
                </a:solidFill>
                <a:cs typeface="2  Nazanin" pitchFamily="2" charset="-78"/>
              </a:rPr>
              <a:t>FDP*</a:t>
            </a: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 در زمان شك به </a:t>
            </a:r>
            <a:r>
              <a:rPr lang="en-US" sz="2800" b="1" dirty="0" smtClean="0">
                <a:solidFill>
                  <a:srgbClr val="002060"/>
                </a:solidFill>
                <a:cs typeface="2  Nazanin" pitchFamily="2" charset="-78"/>
              </a:rPr>
              <a:t>DIC</a:t>
            </a:r>
            <a:endParaRPr lang="fa-IR" sz="2800" b="1" dirty="0" smtClean="0">
              <a:solidFill>
                <a:srgbClr val="002060"/>
              </a:solidFill>
              <a:cs typeface="2  Nazanin" pitchFamily="2" charset="-78"/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21361598" y="19298444"/>
            <a:ext cx="2574032" cy="105841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هماتوم پشت جفت</a:t>
            </a:r>
          </a:p>
        </p:txBody>
      </p:sp>
      <p:sp>
        <p:nvSpPr>
          <p:cNvPr id="135" name="Rectangle 134"/>
          <p:cNvSpPr/>
          <p:nvPr/>
        </p:nvSpPr>
        <p:spPr>
          <a:xfrm>
            <a:off x="21415350" y="21962740"/>
            <a:ext cx="2574032" cy="105841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جفت سر راهي</a:t>
            </a:r>
          </a:p>
        </p:txBody>
      </p:sp>
      <p:sp>
        <p:nvSpPr>
          <p:cNvPr id="136" name="Rectangle 135"/>
          <p:cNvSpPr/>
          <p:nvPr/>
        </p:nvSpPr>
        <p:spPr>
          <a:xfrm>
            <a:off x="21415350" y="24771052"/>
            <a:ext cx="2635547" cy="1152128"/>
          </a:xfrm>
          <a:prstGeom prst="rect">
            <a:avLst/>
          </a:prstGeom>
          <a:solidFill>
            <a:srgbClr val="00A6A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سونوگرافي طبيعي</a:t>
            </a:r>
          </a:p>
        </p:txBody>
      </p:sp>
      <p:sp>
        <p:nvSpPr>
          <p:cNvPr id="156" name="Left Arrow 155"/>
          <p:cNvSpPr/>
          <p:nvPr/>
        </p:nvSpPr>
        <p:spPr>
          <a:xfrm>
            <a:off x="20713377" y="19514468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58" name="Left Arrow 157"/>
          <p:cNvSpPr/>
          <p:nvPr/>
        </p:nvSpPr>
        <p:spPr>
          <a:xfrm>
            <a:off x="6840985" y="12313668"/>
            <a:ext cx="864096" cy="1080120"/>
          </a:xfrm>
          <a:prstGeom prst="leftArrow">
            <a:avLst>
              <a:gd name="adj1" fmla="val 50526"/>
              <a:gd name="adj2" fmla="val 40132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بلي</a:t>
            </a:r>
            <a:endParaRPr lang="fa-IR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61" name="Down Arrow 160"/>
          <p:cNvSpPr/>
          <p:nvPr/>
        </p:nvSpPr>
        <p:spPr>
          <a:xfrm>
            <a:off x="8857209" y="13681820"/>
            <a:ext cx="1584176" cy="648072"/>
          </a:xfrm>
          <a:prstGeom prst="down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خير</a:t>
            </a:r>
          </a:p>
        </p:txBody>
      </p:sp>
      <p:sp>
        <p:nvSpPr>
          <p:cNvPr id="171" name="Rectangle 170"/>
          <p:cNvSpPr/>
          <p:nvPr/>
        </p:nvSpPr>
        <p:spPr>
          <a:xfrm>
            <a:off x="24987001" y="22466796"/>
            <a:ext cx="2304256" cy="93610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انجام سونوگرافي</a:t>
            </a:r>
          </a:p>
        </p:txBody>
      </p:sp>
      <p:sp>
        <p:nvSpPr>
          <p:cNvPr id="172" name="Rectangle 171"/>
          <p:cNvSpPr/>
          <p:nvPr/>
        </p:nvSpPr>
        <p:spPr>
          <a:xfrm>
            <a:off x="28227361" y="22106756"/>
            <a:ext cx="2592288" cy="158417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خونريزي خفيف واژينال سن جنين كمتر از  37 هفته</a:t>
            </a:r>
          </a:p>
        </p:txBody>
      </p:sp>
      <p:sp>
        <p:nvSpPr>
          <p:cNvPr id="174" name="Left Arrow 173"/>
          <p:cNvSpPr/>
          <p:nvPr/>
        </p:nvSpPr>
        <p:spPr>
          <a:xfrm>
            <a:off x="27554137" y="22538804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graphicFrame>
        <p:nvGraphicFramePr>
          <p:cNvPr id="176" name="Table 175"/>
          <p:cNvGraphicFramePr>
            <a:graphicFrameLocks noGrp="1"/>
          </p:cNvGraphicFramePr>
          <p:nvPr/>
        </p:nvGraphicFramePr>
        <p:xfrm>
          <a:off x="1368377" y="28875508"/>
          <a:ext cx="29811312" cy="13679387"/>
        </p:xfrm>
        <a:graphic>
          <a:graphicData uri="http://schemas.openxmlformats.org/drawingml/2006/table">
            <a:tbl>
              <a:tblPr rtl="1" firstRow="1" bandRow="1">
                <a:tableStyleId>{69CF1AB2-1976-4502-BF36-3FF5EA218861}</a:tableStyleId>
              </a:tblPr>
              <a:tblGrid>
                <a:gridCol w="4346314"/>
                <a:gridCol w="4458282"/>
                <a:gridCol w="21006716"/>
              </a:tblGrid>
              <a:tr h="792088"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32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نوع اقدام</a:t>
                      </a:r>
                      <a:endParaRPr lang="fa-IR" sz="32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32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شرح اقدام</a:t>
                      </a:r>
                      <a:endParaRPr lang="fa-IR" sz="32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0836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اخذ شرح حال و سابقه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زمان شروع و ميزان خونريزي، سابقه جراحي، وجود جنين آنومال، دقت در سونوگرافي انجام شده در خصوص محل جفت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1021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معاينه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ارزيابي علائم حياتي ( علائم شوك ) ، معاينه شكم ( وجود انقباضات رحمي، تندرنس شكم ) ، صداي قلب جنين، ميزان خونريزي، بررسي</a:t>
                      </a:r>
                    </a:p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ضايعات سرويكس پس از رد جفت سرراهي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انديكاسيون بستري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sz="1600" dirty="0">
                        <a:cs typeface="2 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علائم شوك هموراژيك، خونريزي شديد، ديسترس جنيني، مرگ جنين، آسيب به كليه، تندرنس رحمي، آنومالي هاي مغاير با حيات،</a:t>
                      </a:r>
                    </a:p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كوآگولوپاتي آشكار، جفت سرراهي، كنده شدن زودرس جفت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0836"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پاراكلينيك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آزمايشگاه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0" b="1" dirty="0" err="1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Hb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, HCT , BG, </a:t>
                      </a:r>
                      <a:r>
                        <a:rPr lang="en-US" sz="3000" b="1" dirty="0" err="1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Rh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, Cross </a:t>
                      </a:r>
                      <a:r>
                        <a:rPr lang="en-US" sz="3000" b="1" dirty="0" err="1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match,BUN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, Cr, Na, K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تست هاي انعقادي و اندازه گيري پلاكت و فيبرينوژن و در صورت دسترسي 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FDP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در زمان شك به 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DIC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>
                  <a:txBody>
                    <a:bodyPr/>
                    <a:lstStyle/>
                    <a:p>
                      <a:pPr rtl="1"/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تصويربرداري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سونوگرافي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0836">
                <a:tc>
                  <a:txBody>
                    <a:bodyPr/>
                    <a:lstStyle/>
                    <a:p>
                      <a:pPr rtl="1"/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ساير تست هاي تشخيصي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NST, BPS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مانيتورينگ مادر و جنين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90143">
                <a:tc row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درمان دارويي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نوع دارو با ذكر دوز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آمپول روگام ، آمپول استروييد توكوليتيك (استفاده از توكوليتيك مورد بحث است)</a:t>
                      </a:r>
                    </a:p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سرم كريستالوئيد و در صورت لزوم خون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 vMerge="1">
                  <a:txBody>
                    <a:bodyPr/>
                    <a:lstStyle/>
                    <a:p>
                      <a:pPr rtl="1"/>
                      <a:endParaRPr lang="fa-IR" sz="1600" dirty="0">
                        <a:cs typeface="2 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انديكاسيون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شوك هموراژيك، توقف درد هاي زايماني، جفت سرراهي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0836">
                <a:tc row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درمان جراحي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انديكاسيون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خونريزي شديد، ديسترس جنيني، مرگ جنين، آنومالي هاي مغاير با حيات، كوآگولوپاتي آشكار، جفت سرراهي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 vMerge="1">
                  <a:txBody>
                    <a:bodyPr/>
                    <a:lstStyle/>
                    <a:p>
                      <a:pPr rtl="1"/>
                      <a:endParaRPr lang="fa-IR" sz="1600" dirty="0">
                        <a:cs typeface="2 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نوع عمل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سزارين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1021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درمان غير دارويي و آموزش ها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sz="1600" dirty="0">
                        <a:cs typeface="2 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استراحت، عدم انجام مقاربت و آموزش علائم خطر (تشديد خونريزي)</a:t>
                      </a:r>
                    </a:p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توصيه به تزريق آمپول رگام در جفت سرراهي ، دكلمان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انديكاسيون ختم بارداري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خونريزي شديد، ديسترس جنيني، مرگ جنين، آسيب به كليه، تندرنس رحمي، آنومالي هاي مغاير با حيات، كوآگولوپاتي آشكار، جفت</a:t>
                      </a:r>
                    </a:p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سرراهي، كنده شدن زودرس جفت (در دو مورد آخر بستگي به ميزان خونريزي و سن حاملگي دارد)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مدت بستري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بسته به شرايط بيمار و نظر پزشك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انديكاسيون ترخيص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حداقل 3 روز پس از قطع خونريزي و 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stable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شدن شرايط بيمار در موارد جفت سرراهي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دستورات 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follow up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>
                        <a:buFontTx/>
                        <a:buChar char="-"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بررسي مهاجرت جفتي از طريق سونوگرافي سريال بعد از 24 هفته</a:t>
                      </a:r>
                    </a:p>
                    <a:p>
                      <a:pPr rtl="1">
                        <a:buFontTx/>
                        <a:buChar char="-"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بررسي فونكسيون تيروئيد و آدرنال 4 تا 6 ماه پس زايمان بعد از خونريزيهاي شديد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ساير اقدامات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مشاوره با متخصص داخلي (ترجيحا هماتولوژيست) در صورت خونريزي شديد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78" name="Rounded Rectangle 177"/>
          <p:cNvSpPr/>
          <p:nvPr/>
        </p:nvSpPr>
        <p:spPr>
          <a:xfrm>
            <a:off x="0" y="26787276"/>
            <a:ext cx="32404050" cy="1685059"/>
          </a:xfrm>
          <a:prstGeom prst="roundRect">
            <a:avLst>
              <a:gd name="adj" fmla="val 50000"/>
            </a:avLst>
          </a:prstGeom>
          <a:solidFill>
            <a:srgbClr val="FFABD5"/>
          </a:solidFill>
          <a:ln w="28575" cmpd="dbl">
            <a:solidFill>
              <a:srgbClr val="00206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6000" dirty="0" smtClean="0">
                <a:solidFill>
                  <a:srgbClr val="00589A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cs typeface="2  Titr" pitchFamily="2" charset="-78"/>
              </a:rPr>
              <a:t>پروتكل خونريزي واژينال (نيمه دوم بارداري)</a:t>
            </a:r>
          </a:p>
        </p:txBody>
      </p:sp>
      <p:sp>
        <p:nvSpPr>
          <p:cNvPr id="76" name="Rectangle 75"/>
          <p:cNvSpPr/>
          <p:nvPr/>
        </p:nvSpPr>
        <p:spPr>
          <a:xfrm>
            <a:off x="22106681" y="8281220"/>
            <a:ext cx="2790056" cy="28083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گرفتن دو رگ مناسب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تجويز سرم رينگر يا نرمال سالين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رزرو خون</a:t>
            </a:r>
          </a:p>
        </p:txBody>
      </p:sp>
      <p:sp>
        <p:nvSpPr>
          <p:cNvPr id="77" name="Rectangle 76"/>
          <p:cNvSpPr/>
          <p:nvPr/>
        </p:nvSpPr>
        <p:spPr>
          <a:xfrm>
            <a:off x="17372409" y="12385676"/>
            <a:ext cx="3654152" cy="122413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خونريزي خفيف واژينال</a:t>
            </a:r>
          </a:p>
          <a:p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سن جنين 37 هفته و بيشتر</a:t>
            </a:r>
          </a:p>
        </p:txBody>
      </p:sp>
      <p:sp>
        <p:nvSpPr>
          <p:cNvPr id="80" name="Rectangle 79"/>
          <p:cNvSpPr/>
          <p:nvPr/>
        </p:nvSpPr>
        <p:spPr>
          <a:xfrm>
            <a:off x="12907913" y="5760940"/>
            <a:ext cx="4374232" cy="316835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marL="266700" indent="-2667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كنترل علائم حياتي هر 15 دقيقه يك بار</a:t>
            </a:r>
          </a:p>
          <a:p>
            <a:pPr marL="266700" indent="-2667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ثابت كردن سوند ادراري ( حجم مناسب ادرار </a:t>
            </a:r>
            <a:r>
              <a:rPr 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ml/h</a:t>
            </a: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60-30)</a:t>
            </a:r>
            <a:endParaRPr 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  <a:p>
            <a:pPr marL="266700" indent="-266700">
              <a:buFont typeface="Wingdings" pitchFamily="2" charset="2"/>
              <a:buChar char="ü"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</a:t>
            </a: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ترانسفوزيون خون در صورت لزوم</a:t>
            </a:r>
          </a:p>
        </p:txBody>
      </p:sp>
      <p:sp>
        <p:nvSpPr>
          <p:cNvPr id="81" name="Rectangle 80"/>
          <p:cNvSpPr/>
          <p:nvPr/>
        </p:nvSpPr>
        <p:spPr>
          <a:xfrm>
            <a:off x="9073233" y="5976964"/>
            <a:ext cx="3330624" cy="280831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marL="266700" indent="-2667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خا تمه بارداري به روش واژينال (در صورت خونريزي شديد، ديسترس جنيني و جفت سر راهي تاييد شده سزارين شود)</a:t>
            </a:r>
          </a:p>
        </p:txBody>
      </p:sp>
      <p:sp>
        <p:nvSpPr>
          <p:cNvPr id="82" name="Rectangle 81"/>
          <p:cNvSpPr/>
          <p:nvPr/>
        </p:nvSpPr>
        <p:spPr>
          <a:xfrm>
            <a:off x="4950521" y="5688932"/>
            <a:ext cx="3546648" cy="331236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marL="266700" indent="-266700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د ر صورت تشخيص كنده شدن زودرس جفت در زمان زايمان :</a:t>
            </a:r>
          </a:p>
          <a:p>
            <a:pPr marL="266700" indent="-2667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اطمينان از جمع بودن رحم</a:t>
            </a:r>
          </a:p>
          <a:p>
            <a:pPr marL="266700" indent="-2667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كنترل علائم حياتي هر 15 دقيقه تا 2 ساعت</a:t>
            </a:r>
          </a:p>
        </p:txBody>
      </p:sp>
      <p:sp>
        <p:nvSpPr>
          <p:cNvPr id="83" name="Rectangle 82"/>
          <p:cNvSpPr/>
          <p:nvPr/>
        </p:nvSpPr>
        <p:spPr>
          <a:xfrm>
            <a:off x="648297" y="5832948"/>
            <a:ext cx="3672408" cy="295232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marL="266700" indent="-2667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بررسي فونكسيون تيروييد و آدرنال 6 - 4 ماه پس از زايمان</a:t>
            </a:r>
          </a:p>
          <a:p>
            <a:pPr marL="266700" indent="-2667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( انجام زودتر تست ها در صورت جاري نشدن شير و يا بروز نشانه هاي ديگر)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2385601" y="10081420"/>
            <a:ext cx="3654152" cy="14401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مشاوره اورژانس داخلي</a:t>
            </a:r>
          </a:p>
          <a:p>
            <a:pPr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تزريق خون تازه، پلاكت ،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FFP </a:t>
            </a:r>
            <a:endParaRPr lang="fa-IR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2385601" y="12241660"/>
            <a:ext cx="3654152" cy="136815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بررسي سونوگرافي هاي قبلي و در صورت نياز انجام سونوگرافي</a:t>
            </a:r>
          </a:p>
        </p:txBody>
      </p:sp>
      <p:sp>
        <p:nvSpPr>
          <p:cNvPr id="87" name="Flowchart: Decision 86"/>
          <p:cNvSpPr/>
          <p:nvPr/>
        </p:nvSpPr>
        <p:spPr>
          <a:xfrm>
            <a:off x="7993113" y="12169652"/>
            <a:ext cx="3312368" cy="1296144"/>
          </a:xfrm>
          <a:prstGeom prst="flowChartDecisi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 algn="ctr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جفت سر راهي ؟</a:t>
            </a:r>
          </a:p>
        </p:txBody>
      </p:sp>
      <p:sp>
        <p:nvSpPr>
          <p:cNvPr id="88" name="Rectangle 87"/>
          <p:cNvSpPr/>
          <p:nvPr/>
        </p:nvSpPr>
        <p:spPr>
          <a:xfrm>
            <a:off x="6120905" y="14473908"/>
            <a:ext cx="7056784" cy="122413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آمنيوتومي زودرس و القاي زايمان با اكسي توسين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 زايمان واژينال با مانيتورينگ دقيق مادر و جنين</a:t>
            </a:r>
          </a:p>
        </p:txBody>
      </p:sp>
      <p:sp>
        <p:nvSpPr>
          <p:cNvPr id="89" name="Right Brace 88"/>
          <p:cNvSpPr/>
          <p:nvPr/>
        </p:nvSpPr>
        <p:spPr>
          <a:xfrm>
            <a:off x="21098569" y="5544916"/>
            <a:ext cx="792088" cy="8208912"/>
          </a:xfrm>
          <a:prstGeom prst="rightBrace">
            <a:avLst>
              <a:gd name="adj1" fmla="val 55457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2" name="Rectangle 91"/>
          <p:cNvSpPr/>
          <p:nvPr/>
        </p:nvSpPr>
        <p:spPr>
          <a:xfrm>
            <a:off x="16389300" y="19226436"/>
            <a:ext cx="4133205" cy="10801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تزريق استروييد زير 34هفته بارداري</a:t>
            </a:r>
          </a:p>
        </p:txBody>
      </p:sp>
      <p:sp>
        <p:nvSpPr>
          <p:cNvPr id="93" name="Rectangle 92"/>
          <p:cNvSpPr/>
          <p:nvPr/>
        </p:nvSpPr>
        <p:spPr>
          <a:xfrm>
            <a:off x="12115825" y="22034748"/>
            <a:ext cx="3222104" cy="158417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انجام سونوگرافي</a:t>
            </a:r>
          </a:p>
          <a:p>
            <a:pPr algn="ctr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(هر 3  2) هفته يكبار</a:t>
            </a:r>
          </a:p>
          <a:p>
            <a:pPr algn="ctr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تا هفته 34 بارداري</a:t>
            </a:r>
          </a:p>
        </p:txBody>
      </p:sp>
      <p:sp>
        <p:nvSpPr>
          <p:cNvPr id="97" name="Rectangle 96"/>
          <p:cNvSpPr/>
          <p:nvPr/>
        </p:nvSpPr>
        <p:spPr>
          <a:xfrm>
            <a:off x="16389301" y="24627036"/>
            <a:ext cx="4277220" cy="1584176"/>
          </a:xfrm>
          <a:prstGeom prst="rect">
            <a:avLst/>
          </a:prstGeom>
          <a:solidFill>
            <a:srgbClr val="00A6A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گذاشتن اسپكولوم و بررسي</a:t>
            </a:r>
          </a:p>
          <a:p>
            <a:pPr algn="ctr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ضايعات سرويكس و واژن و</a:t>
            </a:r>
          </a:p>
          <a:p>
            <a:pPr algn="ctr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اقدام مطابق نتيجه بررسي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10963697" y="18794388"/>
            <a:ext cx="4446240" cy="230425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marL="371475" indent="-371475">
              <a:buFont typeface="Wingdings" pitchFamily="2" charset="2"/>
              <a:buChar char="ü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كنترل مرتب صداي قلب جنين و ارتفاع رحم</a:t>
            </a:r>
          </a:p>
          <a:p>
            <a:pPr marL="371475" indent="-371475">
              <a:buFont typeface="Wingdings" pitchFamily="2" charset="2"/>
              <a:buChar char="ü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سونوگرافي سريال</a:t>
            </a:r>
          </a:p>
          <a:p>
            <a:pPr marL="371475" indent="-371475">
              <a:buFont typeface="Wingdings" pitchFamily="2" charset="2"/>
              <a:buChar char="ü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انجام </a:t>
            </a:r>
            <a:r>
              <a:rPr lang="en-US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NST</a:t>
            </a: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و </a:t>
            </a:r>
            <a:r>
              <a:rPr lang="en-US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BPS</a:t>
            </a: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سريال مطابق الگوريتم ارزيابي جنين</a:t>
            </a:r>
          </a:p>
        </p:txBody>
      </p:sp>
      <p:sp>
        <p:nvSpPr>
          <p:cNvPr id="130" name="Flowchart: Decision 129"/>
          <p:cNvSpPr/>
          <p:nvPr/>
        </p:nvSpPr>
        <p:spPr>
          <a:xfrm>
            <a:off x="6048897" y="18866396"/>
            <a:ext cx="4032448" cy="2016224"/>
          </a:xfrm>
          <a:prstGeom prst="flowChartDecisi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كاهش اندازه هماتوم و رفع علايم خطر ؟</a:t>
            </a:r>
          </a:p>
        </p:txBody>
      </p:sp>
      <p:sp>
        <p:nvSpPr>
          <p:cNvPr id="160" name="Rectangle 159"/>
          <p:cNvSpPr/>
          <p:nvPr/>
        </p:nvSpPr>
        <p:spPr>
          <a:xfrm>
            <a:off x="16346041" y="21386676"/>
            <a:ext cx="4248472" cy="273630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marL="371475" indent="-371475">
              <a:buFont typeface="Wingdings" pitchFamily="2" charset="2"/>
              <a:buChar char="ü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ا ستراحت مطلق</a:t>
            </a:r>
          </a:p>
          <a:p>
            <a:pPr marL="371475" indent="-371475">
              <a:buFont typeface="Wingdings" pitchFamily="2" charset="2"/>
              <a:buChar char="ü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 حفظ هموگلوبين بالاي 10 گرم در صد</a:t>
            </a:r>
          </a:p>
          <a:p>
            <a:pPr marL="371475" indent="-371475">
              <a:buFont typeface="Wingdings" pitchFamily="2" charset="2"/>
              <a:buChar char="ü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دسترسي به خون</a:t>
            </a:r>
          </a:p>
          <a:p>
            <a:pPr marL="371475" indent="-371475">
              <a:buFont typeface="Wingdings" pitchFamily="2" charset="2"/>
              <a:buChar char="ü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تزريق آمپول روگام در صورت نياز</a:t>
            </a:r>
          </a:p>
        </p:txBody>
      </p:sp>
      <p:sp>
        <p:nvSpPr>
          <p:cNvPr id="163" name="Flowchart: Decision 162"/>
          <p:cNvSpPr/>
          <p:nvPr/>
        </p:nvSpPr>
        <p:spPr>
          <a:xfrm>
            <a:off x="6120905" y="22394788"/>
            <a:ext cx="4032448" cy="1296144"/>
          </a:xfrm>
          <a:prstGeom prst="flowChartDecisi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مهاجرت جفتي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6552953" y="24771052"/>
            <a:ext cx="3240360" cy="1368152"/>
          </a:xfrm>
          <a:prstGeom prst="rect">
            <a:avLst/>
          </a:prstGeom>
          <a:solidFill>
            <a:srgbClr val="00A6A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زايمان واژينال در زمان مناسب</a:t>
            </a:r>
          </a:p>
        </p:txBody>
      </p:sp>
      <p:sp>
        <p:nvSpPr>
          <p:cNvPr id="169" name="Rectangle 168"/>
          <p:cNvSpPr/>
          <p:nvPr/>
        </p:nvSpPr>
        <p:spPr>
          <a:xfrm>
            <a:off x="1152353" y="22034748"/>
            <a:ext cx="3384376" cy="40324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marL="76200" indent="-76200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ختم بارداري به روش سزارين در صورت:</a:t>
            </a:r>
          </a:p>
          <a:p>
            <a:pPr marL="371475" indent="-371475">
              <a:buFont typeface="Wingdings" pitchFamily="2" charset="2"/>
              <a:buChar char="ü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بروز خونريزي كنترل</a:t>
            </a:r>
          </a:p>
          <a:p>
            <a:pPr marL="371475" indent="-371475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     نشده</a:t>
            </a:r>
          </a:p>
          <a:p>
            <a:pPr marL="371475" indent="-371475">
              <a:buFont typeface="Wingdings" pitchFamily="2" charset="2"/>
              <a:buChar char="ü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ديسترس جنيني</a:t>
            </a:r>
          </a:p>
          <a:p>
            <a:pPr marL="371475" indent="-371475">
              <a:buFont typeface="Wingdings" pitchFamily="2" charset="2"/>
              <a:buChar char="ü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جنين 37 هفته</a:t>
            </a:r>
          </a:p>
          <a:p>
            <a:pPr marL="371475" indent="-371475">
              <a:buFont typeface="Wingdings" pitchFamily="2" charset="2"/>
              <a:buChar char="ü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شواهد مچوريتي ريه</a:t>
            </a:r>
          </a:p>
          <a:p>
            <a:pPr marL="371475" indent="-371475">
              <a:buFont typeface="Wingdings" pitchFamily="2" charset="2"/>
              <a:buChar char="ü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خطر آنمي در نوزاد</a:t>
            </a:r>
          </a:p>
        </p:txBody>
      </p:sp>
      <p:sp>
        <p:nvSpPr>
          <p:cNvPr id="170" name="Left Arrow 169"/>
          <p:cNvSpPr/>
          <p:nvPr/>
        </p:nvSpPr>
        <p:spPr>
          <a:xfrm>
            <a:off x="25059009" y="8929292"/>
            <a:ext cx="601216" cy="1368152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73" name="Left Arrow 172"/>
          <p:cNvSpPr/>
          <p:nvPr/>
        </p:nvSpPr>
        <p:spPr>
          <a:xfrm>
            <a:off x="17354153" y="6553028"/>
            <a:ext cx="360040" cy="1368152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77" name="Left Arrow 176"/>
          <p:cNvSpPr/>
          <p:nvPr/>
        </p:nvSpPr>
        <p:spPr>
          <a:xfrm>
            <a:off x="12457609" y="6553028"/>
            <a:ext cx="360040" cy="1368152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80" name="Left Arrow 179"/>
          <p:cNvSpPr/>
          <p:nvPr/>
        </p:nvSpPr>
        <p:spPr>
          <a:xfrm>
            <a:off x="8569177" y="6553028"/>
            <a:ext cx="360040" cy="1368152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81" name="Left Arrow 180"/>
          <p:cNvSpPr/>
          <p:nvPr/>
        </p:nvSpPr>
        <p:spPr>
          <a:xfrm>
            <a:off x="4392713" y="6553028"/>
            <a:ext cx="360040" cy="1368152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82" name="Oval 181"/>
          <p:cNvSpPr/>
          <p:nvPr/>
        </p:nvSpPr>
        <p:spPr>
          <a:xfrm>
            <a:off x="7777089" y="10009412"/>
            <a:ext cx="3567336" cy="15841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ختم بارداري با توجه به شرايط مادر و جنين</a:t>
            </a:r>
          </a:p>
        </p:txBody>
      </p:sp>
      <p:sp>
        <p:nvSpPr>
          <p:cNvPr id="183" name="Left Arrow 182"/>
          <p:cNvSpPr/>
          <p:nvPr/>
        </p:nvSpPr>
        <p:spPr>
          <a:xfrm>
            <a:off x="16346041" y="10009412"/>
            <a:ext cx="576064" cy="1368152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84" name="Left Arrow 183"/>
          <p:cNvSpPr/>
          <p:nvPr/>
        </p:nvSpPr>
        <p:spPr>
          <a:xfrm>
            <a:off x="11521505" y="10009412"/>
            <a:ext cx="576064" cy="1368152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85" name="Oval 184"/>
          <p:cNvSpPr/>
          <p:nvPr/>
        </p:nvSpPr>
        <p:spPr>
          <a:xfrm>
            <a:off x="20234473" y="4968852"/>
            <a:ext cx="648072" cy="57606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marL="266700" indent="-266700"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1</a:t>
            </a:r>
          </a:p>
        </p:txBody>
      </p:sp>
      <p:sp>
        <p:nvSpPr>
          <p:cNvPr id="186" name="Oval 185"/>
          <p:cNvSpPr/>
          <p:nvPr/>
        </p:nvSpPr>
        <p:spPr>
          <a:xfrm>
            <a:off x="20162465" y="9433348"/>
            <a:ext cx="648072" cy="57606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marL="266700" indent="-266700"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2</a:t>
            </a:r>
          </a:p>
        </p:txBody>
      </p:sp>
      <p:sp>
        <p:nvSpPr>
          <p:cNvPr id="187" name="Oval 186"/>
          <p:cNvSpPr/>
          <p:nvPr/>
        </p:nvSpPr>
        <p:spPr>
          <a:xfrm>
            <a:off x="3384601" y="12241660"/>
            <a:ext cx="3135288" cy="122413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indent="-342900"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ختم بارداري به روش سزارين</a:t>
            </a:r>
          </a:p>
        </p:txBody>
      </p:sp>
      <p:sp>
        <p:nvSpPr>
          <p:cNvPr id="188" name="Left Arrow 187"/>
          <p:cNvSpPr/>
          <p:nvPr/>
        </p:nvSpPr>
        <p:spPr>
          <a:xfrm>
            <a:off x="16346041" y="12241660"/>
            <a:ext cx="576064" cy="1368152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89" name="Left Arrow 188"/>
          <p:cNvSpPr/>
          <p:nvPr/>
        </p:nvSpPr>
        <p:spPr>
          <a:xfrm>
            <a:off x="11521505" y="12241660"/>
            <a:ext cx="576064" cy="1368152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90" name="Oval 189"/>
          <p:cNvSpPr/>
          <p:nvPr/>
        </p:nvSpPr>
        <p:spPr>
          <a:xfrm>
            <a:off x="20234473" y="11665596"/>
            <a:ext cx="648072" cy="576064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marL="266700" indent="-266700" algn="ctr"/>
            <a:r>
              <a:rPr lang="fa-IR" sz="28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3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26067121" y="12889733"/>
            <a:ext cx="4824536" cy="7200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marL="533400" indent="-457200" algn="l" rtl="0"/>
            <a:r>
              <a:rPr lang="en-US" sz="2400" b="1" dirty="0" smtClean="0">
                <a:solidFill>
                  <a:srgbClr val="002060"/>
                </a:solidFill>
                <a:cs typeface="2  Nazanin" pitchFamily="2" charset="-78"/>
              </a:rPr>
              <a:t>*FDP: Fibrin Degradation Product</a:t>
            </a:r>
            <a:endParaRPr lang="fa-IR" sz="2400" b="1" dirty="0" smtClean="0">
              <a:solidFill>
                <a:srgbClr val="002060"/>
              </a:solidFill>
              <a:cs typeface="2  Nazanin" pitchFamily="2" charset="-78"/>
            </a:endParaRPr>
          </a:p>
        </p:txBody>
      </p:sp>
      <p:sp>
        <p:nvSpPr>
          <p:cNvPr id="192" name="Oval 191"/>
          <p:cNvSpPr/>
          <p:nvPr/>
        </p:nvSpPr>
        <p:spPr>
          <a:xfrm>
            <a:off x="30099569" y="21386676"/>
            <a:ext cx="648072" cy="576064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marL="266700" indent="-266700" algn="ctr"/>
            <a:r>
              <a:rPr lang="fa-IR" sz="28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4</a:t>
            </a:r>
          </a:p>
        </p:txBody>
      </p:sp>
      <p:sp>
        <p:nvSpPr>
          <p:cNvPr id="193" name="Right Brace 192"/>
          <p:cNvSpPr/>
          <p:nvPr/>
        </p:nvSpPr>
        <p:spPr>
          <a:xfrm>
            <a:off x="30963665" y="21314668"/>
            <a:ext cx="504056" cy="2592288"/>
          </a:xfrm>
          <a:prstGeom prst="rightBrace">
            <a:avLst>
              <a:gd name="adj1" fmla="val 55457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4" name="Right Brace 193"/>
          <p:cNvSpPr/>
          <p:nvPr/>
        </p:nvSpPr>
        <p:spPr>
          <a:xfrm>
            <a:off x="24050897" y="19082420"/>
            <a:ext cx="720080" cy="7416824"/>
          </a:xfrm>
          <a:prstGeom prst="rightBrace">
            <a:avLst>
              <a:gd name="adj1" fmla="val 55457"/>
              <a:gd name="adj2" fmla="val 5319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0"/>
            <a:endParaRPr lang="fa-IR" dirty="0"/>
          </a:p>
        </p:txBody>
      </p:sp>
      <p:sp>
        <p:nvSpPr>
          <p:cNvPr id="195" name="Left Arrow 194"/>
          <p:cNvSpPr/>
          <p:nvPr/>
        </p:nvSpPr>
        <p:spPr>
          <a:xfrm>
            <a:off x="20713377" y="22136844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96" name="Left Arrow 195"/>
          <p:cNvSpPr/>
          <p:nvPr/>
        </p:nvSpPr>
        <p:spPr>
          <a:xfrm>
            <a:off x="20713377" y="24987076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99" name="Left Arrow 198"/>
          <p:cNvSpPr/>
          <p:nvPr/>
        </p:nvSpPr>
        <p:spPr>
          <a:xfrm>
            <a:off x="4896769" y="19442460"/>
            <a:ext cx="864096" cy="864096"/>
          </a:xfrm>
          <a:prstGeom prst="leftArrow">
            <a:avLst>
              <a:gd name="adj1" fmla="val 50526"/>
              <a:gd name="adj2" fmla="val 40132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بلي</a:t>
            </a:r>
            <a:endParaRPr lang="fa-IR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200" name="Left Arrow 199"/>
          <p:cNvSpPr/>
          <p:nvPr/>
        </p:nvSpPr>
        <p:spPr>
          <a:xfrm>
            <a:off x="15697969" y="19514468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201" name="Left Arrow 200"/>
          <p:cNvSpPr/>
          <p:nvPr/>
        </p:nvSpPr>
        <p:spPr>
          <a:xfrm>
            <a:off x="10297369" y="19514468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202" name="Up Arrow 201"/>
          <p:cNvSpPr/>
          <p:nvPr/>
        </p:nvSpPr>
        <p:spPr>
          <a:xfrm>
            <a:off x="7345041" y="18146316"/>
            <a:ext cx="1440160" cy="504056"/>
          </a:xfrm>
          <a:prstGeom prst="up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خير</a:t>
            </a:r>
          </a:p>
        </p:txBody>
      </p:sp>
      <p:sp>
        <p:nvSpPr>
          <p:cNvPr id="203" name="Oval 202"/>
          <p:cNvSpPr/>
          <p:nvPr/>
        </p:nvSpPr>
        <p:spPr>
          <a:xfrm>
            <a:off x="6768977" y="16922180"/>
            <a:ext cx="2664296" cy="93610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indent="-342900"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ختم بارداري</a:t>
            </a:r>
          </a:p>
        </p:txBody>
      </p:sp>
      <p:sp>
        <p:nvSpPr>
          <p:cNvPr id="204" name="Left Arrow 203"/>
          <p:cNvSpPr/>
          <p:nvPr/>
        </p:nvSpPr>
        <p:spPr>
          <a:xfrm>
            <a:off x="15625961" y="22496884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205" name="Left Arrow 204"/>
          <p:cNvSpPr/>
          <p:nvPr/>
        </p:nvSpPr>
        <p:spPr>
          <a:xfrm>
            <a:off x="4896769" y="22610812"/>
            <a:ext cx="864096" cy="864096"/>
          </a:xfrm>
          <a:prstGeom prst="leftArrow">
            <a:avLst>
              <a:gd name="adj1" fmla="val 50526"/>
              <a:gd name="adj2" fmla="val 40132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خير</a:t>
            </a:r>
            <a:endParaRPr lang="fa-IR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206" name="Down Arrow 205"/>
          <p:cNvSpPr/>
          <p:nvPr/>
        </p:nvSpPr>
        <p:spPr>
          <a:xfrm>
            <a:off x="7561065" y="23906956"/>
            <a:ext cx="1224136" cy="720080"/>
          </a:xfrm>
          <a:prstGeom prst="down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بلي</a:t>
            </a:r>
          </a:p>
        </p:txBody>
      </p:sp>
      <p:sp>
        <p:nvSpPr>
          <p:cNvPr id="207" name="TextBox 206"/>
          <p:cNvSpPr txBox="1"/>
          <p:nvPr/>
        </p:nvSpPr>
        <p:spPr>
          <a:xfrm>
            <a:off x="16562065" y="14401900"/>
            <a:ext cx="14401600" cy="3888432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marL="533400" indent="-457200"/>
            <a:r>
              <a:rPr lang="fa-IR" sz="2400" b="1" dirty="0" smtClean="0">
                <a:solidFill>
                  <a:srgbClr val="002060"/>
                </a:solidFill>
                <a:cs typeface="2  Nazanin" pitchFamily="2" charset="-78"/>
              </a:rPr>
              <a:t>توضيحات</a:t>
            </a:r>
            <a:r>
              <a:rPr lang="fa-IR" sz="1800" b="1" dirty="0" smtClean="0">
                <a:solidFill>
                  <a:srgbClr val="002060"/>
                </a:solidFill>
                <a:cs typeface="2  Nazanin" pitchFamily="2" charset="-78"/>
              </a:rPr>
              <a:t>: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1800" b="1" dirty="0" smtClean="0">
                <a:solidFill>
                  <a:srgbClr val="002060"/>
                </a:solidFill>
                <a:cs typeface="2  Nazanin" pitchFamily="2" charset="-78"/>
              </a:rPr>
              <a:t>علل خونريزي نيمه دوم در % 50 موارد دكلمان يا جفت سرراهي است و % 50 ديگر عللي مانند ضايعات دستگاه تناسلي، پارگي رحم، وازپرويا، چسبندگي غيرطبيعي جفت و يا علل ناشناخته است.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1800" b="1" dirty="0" smtClean="0">
                <a:solidFill>
                  <a:srgbClr val="002060"/>
                </a:solidFill>
                <a:cs typeface="2  Nazanin" pitchFamily="2" charset="-78"/>
              </a:rPr>
              <a:t>جهت تخمين ميزان خونريزي (خفيف، متوسط و شديد) به راهنماي درمان شوك هموراژيك و ترانسفوزيون خون مراجعه شود.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1800" b="1" dirty="0" smtClean="0">
                <a:solidFill>
                  <a:srgbClr val="002060"/>
                </a:solidFill>
                <a:cs typeface="2  Nazanin" pitchFamily="2" charset="-78"/>
              </a:rPr>
              <a:t>معاينه با اسپكولوم مي تواند مانند معاينه با انگشت تروماتيك باشد . بخصوص اگر جفت در پشت فورنيكس قدامي باشد. بنابراين بهتر است پس از سونوگرافي و رد جفت پرويا معاينه انجام شود ولي در صورت وجود انقباضات رحمي و عدم دسترسي به سونوگرافي، اسپكولوم با احتياط گذاشته شود.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1800" b="1" dirty="0" smtClean="0">
                <a:solidFill>
                  <a:srgbClr val="002060"/>
                </a:solidFill>
                <a:cs typeface="2  Nazanin" pitchFamily="2" charset="-78"/>
              </a:rPr>
              <a:t>امروزه با دسترسي به دستگاه هاي سونوگرافي با رزولوشن بالا در مراكز درماني، به </a:t>
            </a:r>
            <a:r>
              <a:rPr lang="en-US" sz="1800" b="1" dirty="0" smtClean="0">
                <a:solidFill>
                  <a:srgbClr val="002060"/>
                </a:solidFill>
                <a:cs typeface="2  Nazanin" pitchFamily="2" charset="-78"/>
              </a:rPr>
              <a:t>double set up</a:t>
            </a:r>
            <a:r>
              <a:rPr lang="fa-IR" sz="1800" b="1" dirty="0" smtClean="0">
                <a:solidFill>
                  <a:srgbClr val="002060"/>
                </a:solidFill>
                <a:cs typeface="2  Nazanin" pitchFamily="2" charset="-78"/>
              </a:rPr>
              <a:t>كمتر نياز مي شود. درصورت عدم دسترسي به سونوگرافي، پس از آمادگي جهت ختم بارداري </a:t>
            </a:r>
            <a:r>
              <a:rPr lang="en-US" sz="1800" b="1" dirty="0" smtClean="0">
                <a:solidFill>
                  <a:srgbClr val="002060"/>
                </a:solidFill>
                <a:cs typeface="2  Nazanin" pitchFamily="2" charset="-78"/>
              </a:rPr>
              <a:t> double set up  </a:t>
            </a:r>
            <a:r>
              <a:rPr lang="fa-IR" sz="1800" b="1" dirty="0" smtClean="0">
                <a:solidFill>
                  <a:srgbClr val="002060"/>
                </a:solidFill>
                <a:cs typeface="2  Nazanin" pitchFamily="2" charset="-78"/>
              </a:rPr>
              <a:t>انجام شود. </a:t>
            </a:r>
            <a:endParaRPr lang="en-US" sz="1800" b="1" dirty="0" smtClean="0">
              <a:solidFill>
                <a:srgbClr val="002060"/>
              </a:solidFill>
              <a:cs typeface="2  Nazanin" pitchFamily="2" charset="-78"/>
            </a:endParaRPr>
          </a:p>
          <a:p>
            <a:pPr marL="533400" indent="-457200">
              <a:buFont typeface="Wingdings" pitchFamily="2" charset="2"/>
              <a:buChar char="ü"/>
            </a:pPr>
            <a:r>
              <a:rPr lang="fa-IR" sz="1800" b="1" dirty="0" smtClean="0">
                <a:solidFill>
                  <a:srgbClr val="002060"/>
                </a:solidFill>
                <a:cs typeface="2  Nazanin" pitchFamily="2" charset="-78"/>
              </a:rPr>
              <a:t>در صورت وجود انقباضات رحمي در زير هفته 34 بارداري، توكوليز با دقت فراوان تحت نظر پزشك و با توجه به وضعيت مادر و جنين امكان پذير است.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1800" b="1" dirty="0" smtClean="0">
                <a:solidFill>
                  <a:srgbClr val="002060"/>
                </a:solidFill>
                <a:cs typeface="2  Nazanin" pitchFamily="2" charset="-78"/>
              </a:rPr>
              <a:t>درصورتيكه مادر خطرات را به خوبي بشناسد و اهميت محدوديت فعاليت درمنزل را درك كند و انگيزه بالا در جهت حفظ جنين داشته باشد. حداقل 3 روز پس از قطع خونريزي مي تواند بيمارستان را ترك نمايد. 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1800" b="1" dirty="0" smtClean="0">
                <a:solidFill>
                  <a:srgbClr val="002060"/>
                </a:solidFill>
                <a:cs typeface="2  Nazanin" pitchFamily="2" charset="-78"/>
              </a:rPr>
              <a:t>در مورد سابقه جراحي روي رحم و وجود جفت سر راهي، چسبندگي هاي غير طبيعي جفت بايد مد نظر قرار گيرد.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1113</Words>
  <Application>Microsoft Office PowerPoint</Application>
  <PresentationFormat>Custom</PresentationFormat>
  <Paragraphs>140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169</cp:revision>
  <dcterms:created xsi:type="dcterms:W3CDTF">2012-02-05T10:08:12Z</dcterms:created>
  <dcterms:modified xsi:type="dcterms:W3CDTF">2012-02-18T09:44:25Z</dcterms:modified>
</cp:coreProperties>
</file>