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79" r:id="rId2"/>
    <p:sldId id="395" r:id="rId3"/>
    <p:sldId id="450" r:id="rId4"/>
    <p:sldId id="258" r:id="rId5"/>
    <p:sldId id="259" r:id="rId6"/>
    <p:sldId id="261" r:id="rId7"/>
    <p:sldId id="263" r:id="rId8"/>
    <p:sldId id="399" r:id="rId9"/>
    <p:sldId id="400" r:id="rId10"/>
    <p:sldId id="403" r:id="rId11"/>
    <p:sldId id="404" r:id="rId12"/>
    <p:sldId id="406" r:id="rId13"/>
    <p:sldId id="407" r:id="rId14"/>
    <p:sldId id="408" r:id="rId15"/>
    <p:sldId id="410" r:id="rId16"/>
    <p:sldId id="411" r:id="rId17"/>
    <p:sldId id="412" r:id="rId18"/>
    <p:sldId id="413" r:id="rId19"/>
    <p:sldId id="414" r:id="rId20"/>
    <p:sldId id="415" r:id="rId21"/>
    <p:sldId id="417" r:id="rId22"/>
    <p:sldId id="416" r:id="rId23"/>
    <p:sldId id="418" r:id="rId24"/>
    <p:sldId id="419" r:id="rId25"/>
    <p:sldId id="420" r:id="rId26"/>
    <p:sldId id="421" r:id="rId27"/>
    <p:sldId id="422" r:id="rId28"/>
    <p:sldId id="423" r:id="rId29"/>
    <p:sldId id="424" r:id="rId30"/>
    <p:sldId id="425" r:id="rId31"/>
    <p:sldId id="441" r:id="rId32"/>
    <p:sldId id="426" r:id="rId33"/>
    <p:sldId id="427" r:id="rId34"/>
    <p:sldId id="442" r:id="rId35"/>
    <p:sldId id="428" r:id="rId36"/>
    <p:sldId id="429" r:id="rId37"/>
    <p:sldId id="430" r:id="rId38"/>
    <p:sldId id="431" r:id="rId39"/>
    <p:sldId id="432" r:id="rId40"/>
    <p:sldId id="433" r:id="rId41"/>
    <p:sldId id="434" r:id="rId42"/>
    <p:sldId id="435" r:id="rId43"/>
    <p:sldId id="436" r:id="rId44"/>
    <p:sldId id="437" r:id="rId45"/>
    <p:sldId id="449" r:id="rId46"/>
    <p:sldId id="445" r:id="rId47"/>
    <p:sldId id="446" r:id="rId48"/>
    <p:sldId id="44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07" autoAdjust="0"/>
  </p:normalViewPr>
  <p:slideViewPr>
    <p:cSldViewPr>
      <p:cViewPr>
        <p:scale>
          <a:sx n="63" d="100"/>
          <a:sy n="63" d="100"/>
        </p:scale>
        <p:origin x="1782" y="8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902FC-1FD4-43E5-B7F5-9A77958940A3}" type="datetimeFigureOut">
              <a:rPr lang="en-US" smtClean="0"/>
              <a:pPr/>
              <a:t>2/14/2019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E8217-AEF5-4631-A28A-86227204C555}" type="slidenum">
              <a:rPr lang="en-US" smtClean="0"/>
              <a:pPr/>
              <a:t>‹#›</a:t>
            </a:fld>
            <a:endParaRPr lang="en-US" dirty="0"/>
          </a:p>
        </p:txBody>
      </p:sp>
    </p:spTree>
    <p:extLst>
      <p:ext uri="{BB962C8B-B14F-4D97-AF65-F5344CB8AC3E}">
        <p14:creationId xmlns:p14="http://schemas.microsoft.com/office/powerpoint/2010/main" val="42741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5C929-ED2A-476F-8CB0-6D5288D6AE57}"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6A0CF-724E-49CF-9039-665CB7373A0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5C929-ED2A-476F-8CB0-6D5288D6AE57}" type="datetimeFigureOut">
              <a:rPr lang="en-US" smtClean="0"/>
              <a:pPr/>
              <a:t>2/14/2019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6A0CF-724E-49CF-9039-665CB7373A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url=http://www.ultrasoundschoolsinfo.com/cardiovascular-technologist-career/&amp;rct=j&amp;frm=1&amp;q=&amp;esrc=s&amp;sa=U&amp;ei=4b_cU9DiO6fE0QXni4HwCg&amp;ved=0CBYQ9QEwADjwAQ&amp;usg=AFQjCNFS8-u7JNcOhogwHbbZyrMX9ErLW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ice1"/>
          <p:cNvPicPr>
            <a:picLocks noChangeAspect="1" noChangeArrowheads="1"/>
          </p:cNvPicPr>
          <p:nvPr/>
        </p:nvPicPr>
        <p:blipFill>
          <a:blip r:embed="rId2"/>
          <a:srcRect/>
          <a:stretch>
            <a:fillRect/>
          </a:stretch>
        </p:blipFill>
        <p:spPr bwMode="auto">
          <a:xfrm>
            <a:off x="0" y="0"/>
            <a:ext cx="9144000" cy="70596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عوامل خطر بیماریهای قلبی عروقی و میزان شیوع هریک از آنها (اطلاعات سال 1388)</a:t>
            </a:r>
            <a:endParaRPr lang="en-US" dirty="0"/>
          </a:p>
        </p:txBody>
      </p:sp>
      <p:graphicFrame>
        <p:nvGraphicFramePr>
          <p:cNvPr id="4" name="Content Placeholder 3"/>
          <p:cNvGraphicFramePr>
            <a:graphicFrameLocks noGrp="1"/>
          </p:cNvGraphicFramePr>
          <p:nvPr>
            <p:ph idx="1"/>
          </p:nvPr>
        </p:nvGraphicFramePr>
        <p:xfrm>
          <a:off x="214282" y="1600200"/>
          <a:ext cx="8472518" cy="4972077"/>
        </p:xfrm>
        <a:graphic>
          <a:graphicData uri="http://schemas.openxmlformats.org/drawingml/2006/table">
            <a:tbl>
              <a:tblPr firstRow="1" bandRow="1">
                <a:tableStyleId>{8A107856-5554-42FB-B03E-39F5DBC370BA}</a:tableStyleId>
              </a:tblPr>
              <a:tblGrid>
                <a:gridCol w="4236259"/>
                <a:gridCol w="4236259"/>
              </a:tblGrid>
              <a:tr h="452007">
                <a:tc>
                  <a:txBody>
                    <a:bodyPr/>
                    <a:lstStyle/>
                    <a:p>
                      <a:pPr algn="ctr" rtl="1"/>
                      <a:r>
                        <a:rPr lang="fa-IR" dirty="0" smtClean="0"/>
                        <a:t>درصد شیوع در سال 1388</a:t>
                      </a:r>
                      <a:endParaRPr lang="en-US" b="1" dirty="0"/>
                    </a:p>
                  </a:txBody>
                  <a:tcPr/>
                </a:tc>
                <a:tc>
                  <a:txBody>
                    <a:bodyPr/>
                    <a:lstStyle/>
                    <a:p>
                      <a:pPr algn="ctr" rtl="1"/>
                      <a:r>
                        <a:rPr lang="fa-IR" dirty="0" smtClean="0"/>
                        <a:t>عامل خطر</a:t>
                      </a:r>
                      <a:endParaRPr lang="en-US" b="1" dirty="0"/>
                    </a:p>
                  </a:txBody>
                  <a:tcPr/>
                </a:tc>
              </a:tr>
              <a:tr h="452007">
                <a:tc>
                  <a:txBody>
                    <a:bodyPr/>
                    <a:lstStyle/>
                    <a:p>
                      <a:pPr algn="ctr" rtl="1"/>
                      <a:r>
                        <a:rPr lang="fa-IR" dirty="0" smtClean="0"/>
                        <a:t>16.1</a:t>
                      </a:r>
                      <a:endParaRPr lang="en-US" b="1" dirty="0"/>
                    </a:p>
                  </a:txBody>
                  <a:tcPr/>
                </a:tc>
                <a:tc>
                  <a:txBody>
                    <a:bodyPr/>
                    <a:lstStyle/>
                    <a:p>
                      <a:pPr algn="ctr" rtl="1"/>
                      <a:r>
                        <a:rPr lang="fa-IR" dirty="0" smtClean="0"/>
                        <a:t>فشارخون بالا(بیشتر از 140/90 میلی متر جیوه)</a:t>
                      </a:r>
                      <a:endParaRPr lang="en-US" b="1" dirty="0"/>
                    </a:p>
                  </a:txBody>
                  <a:tcPr/>
                </a:tc>
              </a:tr>
              <a:tr h="452007">
                <a:tc>
                  <a:txBody>
                    <a:bodyPr/>
                    <a:lstStyle/>
                    <a:p>
                      <a:pPr algn="ctr" rtl="1"/>
                      <a:r>
                        <a:rPr lang="fa-IR" dirty="0" smtClean="0"/>
                        <a:t>39</a:t>
                      </a:r>
                      <a:endParaRPr lang="en-US" b="1" dirty="0"/>
                    </a:p>
                  </a:txBody>
                  <a:tcPr/>
                </a:tc>
                <a:tc>
                  <a:txBody>
                    <a:bodyPr/>
                    <a:lstStyle/>
                    <a:p>
                      <a:pPr algn="ctr" rtl="1"/>
                      <a:r>
                        <a:rPr lang="fa-IR" dirty="0" smtClean="0"/>
                        <a:t>کم تحرکی</a:t>
                      </a:r>
                      <a:endParaRPr lang="en-US" b="1" dirty="0"/>
                    </a:p>
                  </a:txBody>
                  <a:tcPr/>
                </a:tc>
              </a:tr>
              <a:tr h="452007">
                <a:tc>
                  <a:txBody>
                    <a:bodyPr/>
                    <a:lstStyle/>
                    <a:p>
                      <a:pPr algn="ctr" rtl="1"/>
                      <a:r>
                        <a:rPr lang="fa-IR" dirty="0" smtClean="0"/>
                        <a:t>11.8</a:t>
                      </a:r>
                      <a:endParaRPr lang="en-US" b="1" dirty="0"/>
                    </a:p>
                  </a:txBody>
                  <a:tcPr/>
                </a:tc>
                <a:tc>
                  <a:txBody>
                    <a:bodyPr/>
                    <a:lstStyle/>
                    <a:p>
                      <a:pPr algn="ctr" rtl="1"/>
                      <a:r>
                        <a:rPr lang="fa-IR" dirty="0" smtClean="0"/>
                        <a:t>مصرف دخانیات</a:t>
                      </a:r>
                      <a:endParaRPr lang="en-US" b="1" dirty="0"/>
                    </a:p>
                  </a:txBody>
                  <a:tcPr/>
                </a:tc>
              </a:tr>
              <a:tr h="452007">
                <a:tc>
                  <a:txBody>
                    <a:bodyPr/>
                    <a:lstStyle/>
                    <a:p>
                      <a:pPr algn="ctr" rtl="1"/>
                      <a:r>
                        <a:rPr lang="fa-IR" dirty="0" smtClean="0"/>
                        <a:t>28.8</a:t>
                      </a:r>
                      <a:endParaRPr lang="en-US" b="1" dirty="0"/>
                    </a:p>
                  </a:txBody>
                  <a:tcPr/>
                </a:tc>
                <a:tc>
                  <a:txBody>
                    <a:bodyPr/>
                    <a:lstStyle/>
                    <a:p>
                      <a:pPr algn="ctr" rtl="1"/>
                      <a:r>
                        <a:rPr lang="fa-IR" dirty="0" smtClean="0"/>
                        <a:t>اضافه وزن</a:t>
                      </a:r>
                      <a:endParaRPr lang="en-US" b="1" dirty="0"/>
                    </a:p>
                  </a:txBody>
                  <a:tcPr/>
                </a:tc>
              </a:tr>
              <a:tr h="452007">
                <a:tc>
                  <a:txBody>
                    <a:bodyPr/>
                    <a:lstStyle/>
                    <a:p>
                      <a:pPr algn="ctr" rtl="1"/>
                      <a:r>
                        <a:rPr lang="fa-IR" dirty="0" smtClean="0"/>
                        <a:t>15.2</a:t>
                      </a:r>
                      <a:endParaRPr lang="en-US" b="1" dirty="0"/>
                    </a:p>
                  </a:txBody>
                  <a:tcPr/>
                </a:tc>
                <a:tc>
                  <a:txBody>
                    <a:bodyPr/>
                    <a:lstStyle/>
                    <a:p>
                      <a:pPr algn="ctr" rtl="1"/>
                      <a:r>
                        <a:rPr lang="fa-IR" dirty="0" smtClean="0"/>
                        <a:t>چاقی</a:t>
                      </a:r>
                      <a:endParaRPr lang="en-US" b="1" dirty="0"/>
                    </a:p>
                  </a:txBody>
                  <a:tcPr/>
                </a:tc>
              </a:tr>
              <a:tr h="452007">
                <a:tc>
                  <a:txBody>
                    <a:bodyPr/>
                    <a:lstStyle/>
                    <a:p>
                      <a:pPr algn="ctr" rtl="1"/>
                      <a:r>
                        <a:rPr lang="fa-IR" dirty="0" smtClean="0"/>
                        <a:t>88.2</a:t>
                      </a:r>
                      <a:endParaRPr lang="en-US" b="1" dirty="0"/>
                    </a:p>
                  </a:txBody>
                  <a:tcPr/>
                </a:tc>
                <a:tc>
                  <a:txBody>
                    <a:bodyPr/>
                    <a:lstStyle/>
                    <a:p>
                      <a:pPr algn="ctr" rtl="1"/>
                      <a:r>
                        <a:rPr lang="fa-IR" dirty="0" smtClean="0"/>
                        <a:t>مصرف میوه و سبزی کمتر از 5 واحد در روز</a:t>
                      </a:r>
                      <a:endParaRPr lang="en-US" b="1" dirty="0"/>
                    </a:p>
                  </a:txBody>
                  <a:tcPr/>
                </a:tc>
              </a:tr>
              <a:tr h="452007">
                <a:tc>
                  <a:txBody>
                    <a:bodyPr/>
                    <a:lstStyle/>
                    <a:p>
                      <a:pPr algn="ctr" rtl="1"/>
                      <a:r>
                        <a:rPr lang="fa-IR" dirty="0" smtClean="0"/>
                        <a:t>48.3</a:t>
                      </a:r>
                      <a:endParaRPr lang="en-US" b="1" dirty="0"/>
                    </a:p>
                  </a:txBody>
                  <a:tcPr/>
                </a:tc>
                <a:tc>
                  <a:txBody>
                    <a:bodyPr/>
                    <a:lstStyle/>
                    <a:p>
                      <a:pPr algn="ctr" rtl="1"/>
                      <a:r>
                        <a:rPr lang="fa-IR" dirty="0" smtClean="0"/>
                        <a:t>مصرف روغن مایع</a:t>
                      </a:r>
                      <a:endParaRPr lang="en-US" b="1" dirty="0"/>
                    </a:p>
                  </a:txBody>
                  <a:tcPr/>
                </a:tc>
              </a:tr>
              <a:tr h="452007">
                <a:tc>
                  <a:txBody>
                    <a:bodyPr/>
                    <a:lstStyle/>
                    <a:p>
                      <a:pPr algn="ctr" rtl="1"/>
                      <a:r>
                        <a:rPr lang="fa-IR" dirty="0" smtClean="0"/>
                        <a:t>3.3</a:t>
                      </a:r>
                      <a:endParaRPr lang="en-US" b="1" dirty="0"/>
                    </a:p>
                  </a:txBody>
                  <a:tcPr/>
                </a:tc>
                <a:tc>
                  <a:txBody>
                    <a:bodyPr/>
                    <a:lstStyle/>
                    <a:p>
                      <a:pPr algn="ctr" rtl="1"/>
                      <a:r>
                        <a:rPr lang="fa-IR" dirty="0" smtClean="0"/>
                        <a:t>درصد افراد بدون عامل خطر</a:t>
                      </a:r>
                      <a:endParaRPr lang="en-US" b="1" dirty="0"/>
                    </a:p>
                  </a:txBody>
                  <a:tcPr/>
                </a:tc>
              </a:tr>
              <a:tr h="452007">
                <a:tc>
                  <a:txBody>
                    <a:bodyPr/>
                    <a:lstStyle/>
                    <a:p>
                      <a:pPr algn="ctr" rtl="1"/>
                      <a:r>
                        <a:rPr lang="fa-IR" dirty="0" smtClean="0"/>
                        <a:t>3.7</a:t>
                      </a:r>
                      <a:endParaRPr lang="en-US" b="1" dirty="0"/>
                    </a:p>
                  </a:txBody>
                  <a:tcPr/>
                </a:tc>
                <a:tc>
                  <a:txBody>
                    <a:bodyPr/>
                    <a:lstStyle/>
                    <a:p>
                      <a:pPr algn="ctr" rtl="1"/>
                      <a:r>
                        <a:rPr lang="fa-IR" dirty="0" smtClean="0"/>
                        <a:t>درصد افراد 44-15 سال بدون عامل خطر</a:t>
                      </a:r>
                      <a:endParaRPr lang="en-US" b="1" dirty="0"/>
                    </a:p>
                  </a:txBody>
                  <a:tcPr/>
                </a:tc>
              </a:tr>
              <a:tr h="452007">
                <a:tc>
                  <a:txBody>
                    <a:bodyPr/>
                    <a:lstStyle/>
                    <a:p>
                      <a:pPr algn="ctr" rtl="1"/>
                      <a:r>
                        <a:rPr lang="fa-IR" dirty="0" smtClean="0"/>
                        <a:t>1.1</a:t>
                      </a:r>
                      <a:endParaRPr lang="en-US" b="1" dirty="0"/>
                    </a:p>
                  </a:txBody>
                  <a:tcPr/>
                </a:tc>
                <a:tc>
                  <a:txBody>
                    <a:bodyPr/>
                    <a:lstStyle/>
                    <a:p>
                      <a:pPr algn="ctr" rtl="1"/>
                      <a:r>
                        <a:rPr lang="fa-IR" dirty="0" smtClean="0"/>
                        <a:t>درصد افراد 64-45 سال بدون عامل خطر</a:t>
                      </a:r>
                      <a:endParaRPr lang="en-US" b="1" dirty="0"/>
                    </a:p>
                  </a:txBody>
                  <a:tcPr/>
                </a:tc>
              </a:tr>
            </a:tbl>
          </a:graphicData>
        </a:graphic>
      </p:graphicFrame>
      <p:pic>
        <p:nvPicPr>
          <p:cNvPr id="5122" name="Picture 2" descr="C:\Users\dell\Desktop\bulb.gif"/>
          <p:cNvPicPr>
            <a:picLocks noChangeAspect="1" noChangeArrowheads="1" noCrop="1"/>
          </p:cNvPicPr>
          <p:nvPr/>
        </p:nvPicPr>
        <p:blipFill>
          <a:blip r:embed="rId2"/>
          <a:srcRect/>
          <a:stretch>
            <a:fillRect/>
          </a:stretch>
        </p:blipFill>
        <p:spPr bwMode="auto">
          <a:xfrm>
            <a:off x="214282" y="285728"/>
            <a:ext cx="571504" cy="857251"/>
          </a:xfrm>
          <a:prstGeom prst="rect">
            <a:avLst/>
          </a:prstGeom>
          <a:noFill/>
        </p:spPr>
      </p:pic>
      <p:pic>
        <p:nvPicPr>
          <p:cNvPr id="5" name="Picture 2" descr="C:\Users\dell\Desktop\bulb.gif"/>
          <p:cNvPicPr>
            <a:picLocks noChangeAspect="1" noChangeArrowheads="1" noCrop="1"/>
          </p:cNvPicPr>
          <p:nvPr/>
        </p:nvPicPr>
        <p:blipFill>
          <a:blip r:embed="rId2"/>
          <a:srcRect/>
          <a:stretch>
            <a:fillRect/>
          </a:stretch>
        </p:blipFill>
        <p:spPr bwMode="auto">
          <a:xfrm>
            <a:off x="8358214" y="357166"/>
            <a:ext cx="571504" cy="857251"/>
          </a:xfrm>
          <a:prstGeom prst="rect">
            <a:avLst/>
          </a:prstGeom>
          <a:solidFill>
            <a:schemeClr val="accent3">
              <a:lumMod val="40000"/>
              <a:lumOff val="60000"/>
            </a:scheme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سکته قلبی</a:t>
            </a:r>
            <a:endParaRPr lang="en-US" dirty="0"/>
          </a:p>
        </p:txBody>
      </p:sp>
      <p:sp>
        <p:nvSpPr>
          <p:cNvPr id="3" name="Content Placeholder 2"/>
          <p:cNvSpPr>
            <a:spLocks noGrp="1"/>
          </p:cNvSpPr>
          <p:nvPr>
            <p:ph idx="1"/>
          </p:nvPr>
        </p:nvSpPr>
        <p:spPr>
          <a:xfrm>
            <a:off x="457200" y="1600200"/>
            <a:ext cx="8229600" cy="4829196"/>
          </a:xfrm>
        </p:spPr>
        <p:txBody>
          <a:bodyPr/>
          <a:lstStyle/>
          <a:p>
            <a:pPr algn="just" rtl="1"/>
            <a:r>
              <a:rPr lang="fa-IR" dirty="0" smtClean="0"/>
              <a:t>رسوب </a:t>
            </a:r>
            <a:r>
              <a:rPr lang="fa-IR" sz="3600" b="1" dirty="0" smtClean="0">
                <a:solidFill>
                  <a:srgbClr val="FF0000"/>
                </a:solidFill>
              </a:rPr>
              <a:t>تدریجی</a:t>
            </a:r>
            <a:r>
              <a:rPr lang="fa-IR" dirty="0" smtClean="0"/>
              <a:t> کلسترول( یکی از انواع چربی خون) و یا سایر چربی ها و مواد در دیواره داخلی سرخرگ های بدن، باعث ایجاد پلاک هایی در جدار این عروق می شود که منجربه تنگ، سفت و سخت شدن دیواره رگ ها خواهد شد.به این حالت تصلب شراین یا آترواسکلروز می گویند.</a:t>
            </a:r>
            <a:endParaRPr lang="en-US" dirty="0"/>
          </a:p>
        </p:txBody>
      </p:sp>
      <p:pic>
        <p:nvPicPr>
          <p:cNvPr id="6146" name="Picture 2" descr="C:\Users\dell\Desktop\A0462977.jpg"/>
          <p:cNvPicPr>
            <a:picLocks noChangeAspect="1" noChangeArrowheads="1"/>
          </p:cNvPicPr>
          <p:nvPr/>
        </p:nvPicPr>
        <p:blipFill>
          <a:blip r:embed="rId2"/>
          <a:srcRect/>
          <a:stretch>
            <a:fillRect/>
          </a:stretch>
        </p:blipFill>
        <p:spPr bwMode="auto">
          <a:xfrm>
            <a:off x="0" y="0"/>
            <a:ext cx="2381250" cy="1428750"/>
          </a:xfrm>
          <a:prstGeom prst="rect">
            <a:avLst/>
          </a:prstGeom>
          <a:noFill/>
        </p:spPr>
      </p:pic>
      <p:pic>
        <p:nvPicPr>
          <p:cNvPr id="6148" name="Picture 4" descr="C:\Users\dell\Desktop\225540_xbHsqGqq - Copy (2).jpg"/>
          <p:cNvPicPr>
            <a:picLocks noChangeAspect="1" noChangeArrowheads="1"/>
          </p:cNvPicPr>
          <p:nvPr/>
        </p:nvPicPr>
        <p:blipFill>
          <a:blip r:embed="rId3"/>
          <a:srcRect/>
          <a:stretch>
            <a:fillRect/>
          </a:stretch>
        </p:blipFill>
        <p:spPr bwMode="auto">
          <a:xfrm>
            <a:off x="428596" y="4429132"/>
            <a:ext cx="2714644" cy="20050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سکته قلبی</a:t>
            </a:r>
            <a:endParaRPr lang="en-US" dirty="0"/>
          </a:p>
        </p:txBody>
      </p:sp>
      <p:sp>
        <p:nvSpPr>
          <p:cNvPr id="4" name="Content Placeholder 3"/>
          <p:cNvSpPr>
            <a:spLocks noGrp="1"/>
          </p:cNvSpPr>
          <p:nvPr>
            <p:ph sz="half" idx="2"/>
          </p:nvPr>
        </p:nvSpPr>
        <p:spPr/>
        <p:txBody>
          <a:bodyPr>
            <a:normAutofit fontScale="92500" lnSpcReduction="10000"/>
          </a:bodyPr>
          <a:lstStyle/>
          <a:p>
            <a:pPr algn="just" rtl="1"/>
            <a:r>
              <a:rPr lang="fa-IR" dirty="0" smtClean="0"/>
              <a:t>افزایش رسوب چربی می تواد تنگی و باریک شدن شریان ها را به دنبال داشته باشد و مانع خون رسانی کافی به بافت ها شود.در صورتی که چنین اتفاقی در عروق کرونر قلب رخ دهد، می تواند خون رسانی به عضله قلب را کم یا حتی قطع کن.به این حالت ایسکمی قلب می گویند</a:t>
            </a:r>
          </a:p>
          <a:p>
            <a:pPr algn="just" rtl="1"/>
            <a:r>
              <a:rPr lang="fa-IR" dirty="0" smtClean="0"/>
              <a:t>این وضعیت سبب ایجاد درد قلبی( آنژین صدری) می شود</a:t>
            </a:r>
            <a:endParaRPr lang="en-US" dirty="0" smtClean="0"/>
          </a:p>
          <a:p>
            <a:pPr algn="just" rtl="1"/>
            <a:endParaRPr lang="en-US" dirty="0"/>
          </a:p>
        </p:txBody>
      </p:sp>
      <p:pic>
        <p:nvPicPr>
          <p:cNvPr id="8194" name="Picture 2" descr="C:\Users\dell\Desktop\AUV0B50CAL4QP4PCAOI0S29CA9QBB77CACTRARNCAFMN7EGCA4Z5CXQCA1QP8VPCATNSE08CATEXCBCCA5FOA3MCA4GPSBLCA8LPHBSCAE1R63SCAPW51XSCA7LY7A0CASA1FPJCA2BOGUUCAHMRME4CAOAS6CW.jpg"/>
          <p:cNvPicPr>
            <a:picLocks noGrp="1" noChangeAspect="1" noChangeArrowheads="1"/>
          </p:cNvPicPr>
          <p:nvPr>
            <p:ph sz="half" idx="1"/>
          </p:nvPr>
        </p:nvPicPr>
        <p:blipFill>
          <a:blip r:embed="rId2"/>
          <a:srcRect/>
          <a:stretch>
            <a:fillRect/>
          </a:stretch>
        </p:blipFill>
        <p:spPr bwMode="auto">
          <a:xfrm>
            <a:off x="214282" y="1714488"/>
            <a:ext cx="4143404" cy="45005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سکته قلبی</a:t>
            </a:r>
            <a:endParaRPr lang="en-US" dirty="0"/>
          </a:p>
        </p:txBody>
      </p:sp>
      <p:sp>
        <p:nvSpPr>
          <p:cNvPr id="4" name="Content Placeholder 3"/>
          <p:cNvSpPr>
            <a:spLocks noGrp="1"/>
          </p:cNvSpPr>
          <p:nvPr>
            <p:ph sz="half" idx="2"/>
          </p:nvPr>
        </p:nvSpPr>
        <p:spPr/>
        <p:txBody>
          <a:bodyPr/>
          <a:lstStyle/>
          <a:p>
            <a:pPr algn="just" rtl="1"/>
            <a:r>
              <a:rPr lang="fa-IR" dirty="0" smtClean="0"/>
              <a:t>گاهی سطح پلاک های چربی در جدار شریان ترک می خورد و دچار پارگی می شود.این پدیده باعث تجمع پلاکت ها( سلول هایی که وظیفه انعقاد خون در زمان خونریزی را دارند) و ایجاد لخته در این ناحیه می شودکه به آن ترومبوز می گویند</a:t>
            </a:r>
            <a:endParaRPr lang="en-US" dirty="0"/>
          </a:p>
        </p:txBody>
      </p:sp>
      <p:pic>
        <p:nvPicPr>
          <p:cNvPr id="9219" name="Picture 3" descr="C:\Users\dell\Desktop\225540_k2lUcpoo.jpg"/>
          <p:cNvPicPr>
            <a:picLocks noGrp="1" noChangeAspect="1" noChangeArrowheads="1"/>
          </p:cNvPicPr>
          <p:nvPr>
            <p:ph sz="half" idx="1"/>
          </p:nvPr>
        </p:nvPicPr>
        <p:blipFill>
          <a:blip r:embed="rId2"/>
          <a:srcRect/>
          <a:stretch>
            <a:fillRect/>
          </a:stretch>
        </p:blipFill>
        <p:spPr bwMode="auto">
          <a:xfrm>
            <a:off x="285720" y="1571612"/>
            <a:ext cx="4095780" cy="49292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سکته قلبی</a:t>
            </a:r>
            <a:endParaRPr lang="en-US" dirty="0"/>
          </a:p>
        </p:txBody>
      </p:sp>
      <p:sp>
        <p:nvSpPr>
          <p:cNvPr id="4" name="Content Placeholder 3"/>
          <p:cNvSpPr>
            <a:spLocks noGrp="1"/>
          </p:cNvSpPr>
          <p:nvPr>
            <p:ph sz="half" idx="2"/>
          </p:nvPr>
        </p:nvSpPr>
        <p:spPr/>
        <p:txBody>
          <a:bodyPr/>
          <a:lstStyle/>
          <a:p>
            <a:pPr algn="just" rtl="1"/>
            <a:r>
              <a:rPr lang="fa-IR" dirty="0" smtClean="0"/>
              <a:t>اگر لخته خون به حدی بزرگ شود که به طور کامل مسیر جریان خون را مسدود کند، بخشی از بافت عضله قلب که توسط آن شریان تغذیه می شود، می میرد.به این وضعیت حمله قلبی یا سکته قلبی می گویند</a:t>
            </a:r>
            <a:endParaRPr lang="en-US" dirty="0"/>
          </a:p>
        </p:txBody>
      </p:sp>
      <p:pic>
        <p:nvPicPr>
          <p:cNvPr id="10242" name="Picture 2" descr="C:\Users\dell\Desktop\patient-with-mi.jpg"/>
          <p:cNvPicPr>
            <a:picLocks noGrp="1" noChangeAspect="1" noChangeArrowheads="1"/>
          </p:cNvPicPr>
          <p:nvPr>
            <p:ph sz="half" idx="1"/>
          </p:nvPr>
        </p:nvPicPr>
        <p:blipFill>
          <a:blip r:embed="rId2"/>
          <a:srcRect/>
          <a:stretch>
            <a:fillRect/>
          </a:stretch>
        </p:blipFill>
        <p:spPr bwMode="auto">
          <a:xfrm>
            <a:off x="457200" y="1643050"/>
            <a:ext cx="4038600" cy="48577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خطر در سکته قلبی</a:t>
            </a:r>
            <a:endParaRPr lang="en-US" dirty="0"/>
          </a:p>
        </p:txBody>
      </p:sp>
      <p:sp>
        <p:nvSpPr>
          <p:cNvPr id="3" name="Content Placeholder 2"/>
          <p:cNvSpPr>
            <a:spLocks noGrp="1"/>
          </p:cNvSpPr>
          <p:nvPr>
            <p:ph idx="1"/>
          </p:nvPr>
        </p:nvSpPr>
        <p:spPr>
          <a:xfrm>
            <a:off x="1000100" y="1600201"/>
            <a:ext cx="7686700" cy="2328866"/>
          </a:xfrm>
        </p:spPr>
        <p:txBody>
          <a:bodyPr>
            <a:normAutofit/>
          </a:bodyPr>
          <a:lstStyle/>
          <a:p>
            <a:pPr algn="just" rtl="1"/>
            <a:r>
              <a:rPr lang="fa-IR" dirty="0" smtClean="0">
                <a:ln>
                  <a:solidFill>
                    <a:srgbClr val="FF0000"/>
                  </a:solidFill>
                </a:ln>
                <a:solidFill>
                  <a:srgbClr val="FF0000"/>
                </a:solidFill>
              </a:rPr>
              <a:t>ارثی یا ژنتیکی: </a:t>
            </a:r>
            <a:r>
              <a:rPr lang="fa-IR" dirty="0" smtClean="0"/>
              <a:t>با تغییر شیوه زندگی و مراقبت های بهداشتی درمانی می توان از میزان تاثیر آنها کاست.</a:t>
            </a:r>
          </a:p>
          <a:p>
            <a:pPr algn="just" rtl="1"/>
            <a:r>
              <a:rPr lang="fa-IR" dirty="0" smtClean="0">
                <a:ln>
                  <a:solidFill>
                    <a:srgbClr val="FF0000"/>
                  </a:solidFill>
                </a:ln>
                <a:solidFill>
                  <a:srgbClr val="FF0000"/>
                </a:solidFill>
              </a:rPr>
              <a:t>اکتسابی: </a:t>
            </a:r>
            <a:r>
              <a:rPr lang="fa-IR" dirty="0" smtClean="0"/>
              <a:t>به نوع فعالیت ها و رفتارهایی که در زندگی انتخاب می کنیم بستگی دارد</a:t>
            </a:r>
            <a:endParaRPr lang="en-US" dirty="0"/>
          </a:p>
        </p:txBody>
      </p:sp>
      <p:pic>
        <p:nvPicPr>
          <p:cNvPr id="11266" name="Picture 2" descr="C:\Users\dell\Desktop\g4i7rdke56na5pzug.jpg"/>
          <p:cNvPicPr>
            <a:picLocks noChangeAspect="1" noChangeArrowheads="1"/>
          </p:cNvPicPr>
          <p:nvPr/>
        </p:nvPicPr>
        <p:blipFill>
          <a:blip r:embed="rId2"/>
          <a:srcRect/>
          <a:stretch>
            <a:fillRect/>
          </a:stretch>
        </p:blipFill>
        <p:spPr bwMode="auto">
          <a:xfrm>
            <a:off x="0" y="3500438"/>
            <a:ext cx="3362326" cy="33575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افراد در معرض عوامل خطر غیر قابل اصلاح</a:t>
            </a:r>
            <a:endParaRPr lang="en-US" dirty="0"/>
          </a:p>
        </p:txBody>
      </p:sp>
      <p:sp>
        <p:nvSpPr>
          <p:cNvPr id="3" name="Content Placeholder 2"/>
          <p:cNvSpPr>
            <a:spLocks noGrp="1"/>
          </p:cNvSpPr>
          <p:nvPr>
            <p:ph idx="1"/>
          </p:nvPr>
        </p:nvSpPr>
        <p:spPr/>
        <p:txBody>
          <a:bodyPr/>
          <a:lstStyle/>
          <a:p>
            <a:pPr algn="just" rtl="1"/>
            <a:r>
              <a:rPr lang="fa-IR" dirty="0" smtClean="0"/>
              <a:t>سابقه خانوادگی( به ویژه سکته قلبی در پدر یا برادر قبل از 55 سالگی و یا مادر یا خواهر قبل از 65 سالگی)</a:t>
            </a:r>
          </a:p>
          <a:p>
            <a:pPr algn="just" rtl="1"/>
            <a:r>
              <a:rPr lang="fa-IR" dirty="0" smtClean="0"/>
              <a:t>سابقه فشارخون بالا در یکی اعضای درجه یک خانواده</a:t>
            </a:r>
          </a:p>
          <a:p>
            <a:pPr algn="just" rtl="1"/>
            <a:r>
              <a:rPr lang="fa-IR" dirty="0" smtClean="0"/>
              <a:t>سابقه دیابت نوع 2 در یکی اعضای درجه یک خانواده</a:t>
            </a:r>
          </a:p>
          <a:p>
            <a:pPr algn="just" rtl="1"/>
            <a:r>
              <a:rPr lang="fa-IR" dirty="0" smtClean="0"/>
              <a:t>اختلال چربی خون( </a:t>
            </a:r>
            <a:r>
              <a:rPr lang="en-US" dirty="0" smtClean="0"/>
              <a:t>LDL</a:t>
            </a:r>
            <a:r>
              <a:rPr lang="fa-IR" dirty="0" smtClean="0"/>
              <a:t> بالا و </a:t>
            </a:r>
            <a:r>
              <a:rPr lang="en-US" dirty="0" smtClean="0"/>
              <a:t>HDL</a:t>
            </a:r>
            <a:r>
              <a:rPr lang="fa-IR" dirty="0" smtClean="0"/>
              <a:t> پایین) دریکی اعضای درجه یک خانواده  </a:t>
            </a:r>
          </a:p>
          <a:p>
            <a:pPr algn="just" rtl="1"/>
            <a:r>
              <a:rPr lang="fa-IR" dirty="0" smtClean="0"/>
              <a:t>سالمندان 60 سال و بالاتر</a:t>
            </a:r>
          </a:p>
          <a:p>
            <a:pPr algn="just" rtl="1"/>
            <a:r>
              <a:rPr lang="fa-IR" dirty="0" smtClean="0"/>
              <a:t>زنان بعد از سن یائسگی</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افراد در معرض عوامل خطر قابل اصلاح</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افرادی که دخانیات مصرف می کنند</a:t>
            </a:r>
          </a:p>
          <a:p>
            <a:pPr algn="r" rtl="1"/>
            <a:r>
              <a:rPr lang="fa-IR" dirty="0" smtClean="0"/>
              <a:t>افرادی که اضافه وزن و چاقی دارند</a:t>
            </a:r>
          </a:p>
          <a:p>
            <a:pPr algn="r" rtl="1"/>
            <a:r>
              <a:rPr lang="fa-IR" dirty="0" smtClean="0"/>
              <a:t>افرادی که بدون سابقه بیماری در افراد درجه یک خانواده، مبتلا به فشارخون بالا هستند</a:t>
            </a:r>
          </a:p>
          <a:p>
            <a:pPr algn="r" rtl="1"/>
            <a:r>
              <a:rPr lang="fa-IR" dirty="0" smtClean="0"/>
              <a:t>مردان با </a:t>
            </a:r>
            <a:r>
              <a:rPr lang="en-US" dirty="0" smtClean="0"/>
              <a:t>HDL</a:t>
            </a:r>
            <a:r>
              <a:rPr lang="fa-IR" dirty="0" smtClean="0"/>
              <a:t> کمتر از 40 و زنان با </a:t>
            </a:r>
            <a:r>
              <a:rPr lang="en-US" dirty="0" smtClean="0"/>
              <a:t>HDL</a:t>
            </a:r>
            <a:r>
              <a:rPr lang="fa-IR" dirty="0" smtClean="0"/>
              <a:t> کمتر از 50( بدون سابقه بیماری در افراد درجه یک خانواده)</a:t>
            </a:r>
          </a:p>
          <a:p>
            <a:pPr algn="r" rtl="1"/>
            <a:r>
              <a:rPr lang="fa-IR" dirty="0" smtClean="0"/>
              <a:t>افرادی که بدون سابقه فامیلی </a:t>
            </a:r>
            <a:r>
              <a:rPr lang="en-US" dirty="0" smtClean="0"/>
              <a:t>LDL</a:t>
            </a:r>
            <a:r>
              <a:rPr lang="fa-IR" dirty="0" smtClean="0"/>
              <a:t> بالا دارند</a:t>
            </a:r>
          </a:p>
          <a:p>
            <a:pPr algn="r" rtl="1"/>
            <a:r>
              <a:rPr lang="fa-IR" dirty="0" smtClean="0"/>
              <a:t>افرادی که تحت فشارهای روانی( استرس) هستند</a:t>
            </a:r>
          </a:p>
          <a:p>
            <a:pPr algn="r" rtl="1"/>
            <a:r>
              <a:rPr lang="fa-IR" dirty="0" smtClean="0"/>
              <a:t>افراد با فعالیت بدنی ناکافی</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سکته قلبی</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احساس فشار آزاد دهنده، سنگینی یا درد در وسط قفسه سینه که بیش از چند دقیقه ادامه می یابد مهمترین علامت می باشد</a:t>
            </a:r>
          </a:p>
          <a:p>
            <a:pPr algn="just" rtl="1"/>
            <a:r>
              <a:rPr lang="fa-IR" dirty="0" smtClean="0"/>
              <a:t>اگر این درد به شانه ها، گردن، بازوها و فک پایین انتشار داشته باشد جدی تر خواهد بود</a:t>
            </a:r>
          </a:p>
          <a:p>
            <a:pPr algn="just" rtl="1"/>
            <a:r>
              <a:rPr lang="fa-IR" dirty="0" smtClean="0"/>
              <a:t>سایر نشانه ها: احساس سبکی سر، سرگیجه شدید بدون علت، تنگی نفس، عرق کردن، ناراحتی معده، حالت تهوع</a:t>
            </a:r>
          </a:p>
          <a:p>
            <a:pPr algn="just" rtl="1"/>
            <a:r>
              <a:rPr lang="fa-IR" dirty="0" smtClean="0"/>
              <a:t>باید توجه داشت همیشه در سکته قلبی این علائم رخ نمی دهد و افراد ممکن است نشانه های مختلفی را تجربه کنند</a:t>
            </a:r>
            <a:endParaRPr lang="en-US" dirty="0"/>
          </a:p>
        </p:txBody>
      </p:sp>
      <p:pic>
        <p:nvPicPr>
          <p:cNvPr id="1026" name="Picture 2" descr="C:\Users\dell\Desktop\Heart_Attack.jpg"/>
          <p:cNvPicPr>
            <a:picLocks noChangeAspect="1" noChangeArrowheads="1"/>
          </p:cNvPicPr>
          <p:nvPr/>
        </p:nvPicPr>
        <p:blipFill>
          <a:blip r:embed="rId2"/>
          <a:srcRect/>
          <a:stretch>
            <a:fillRect/>
          </a:stretch>
        </p:blipFill>
        <p:spPr bwMode="auto">
          <a:xfrm>
            <a:off x="285720" y="142852"/>
            <a:ext cx="2095488" cy="139699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سکته قلبی</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در بعضی موارد ممکن است شدت درد و ناراحتی قفسه سینه ، معمولی باشد و یا حتی درد قفسه سینه وجو نداشته باشد و فقط  نشانه هایی از درد در بازو یا گلو وجود داشته باشد  و بیمار از درخواست کمک خودداری نماید</a:t>
            </a:r>
          </a:p>
          <a:p>
            <a:pPr algn="r" rtl="1"/>
            <a:r>
              <a:rPr lang="fa-IR" dirty="0" smtClean="0"/>
              <a:t>اغلب اوقات افراد تصور می نمایند علائم مربوط به سوء هاضمه یا کشیدگی عضلات جدار سینه باشد.به همین دلیل از مراجعه به مراکز درمانی خودداری می نمایند</a:t>
            </a:r>
          </a:p>
          <a:p>
            <a:pPr algn="r" rtl="1"/>
            <a:r>
              <a:rPr lang="fa-IR" dirty="0" smtClean="0"/>
              <a:t>یک ساعت اول بعد از شروع سکته قلبی مهمترین زمان برای دریافت کمک پزشکی است و به آن </a:t>
            </a:r>
            <a:r>
              <a:rPr lang="fa-IR" dirty="0" smtClean="0">
                <a:ln>
                  <a:solidFill>
                    <a:sysClr val="windowText" lastClr="000000"/>
                  </a:solidFill>
                </a:ln>
                <a:solidFill>
                  <a:srgbClr val="FFFF00"/>
                </a:solidFill>
              </a:rPr>
              <a:t>زمان طلایی </a:t>
            </a:r>
            <a:r>
              <a:rPr lang="fa-IR" dirty="0" smtClean="0"/>
              <a:t>گفته می شود</a:t>
            </a:r>
          </a:p>
          <a:p>
            <a:pPr algn="r" rtl="1"/>
            <a:endParaRPr lang="en-US" dirty="0"/>
          </a:p>
        </p:txBody>
      </p:sp>
      <p:pic>
        <p:nvPicPr>
          <p:cNvPr id="2051" name="Picture 3" descr="C:\Users\dell\Desktop\alarm%20clock.gif"/>
          <p:cNvPicPr>
            <a:picLocks noChangeAspect="1" noChangeArrowheads="1" noCrop="1"/>
          </p:cNvPicPr>
          <p:nvPr/>
        </p:nvPicPr>
        <p:blipFill>
          <a:blip r:embed="rId2"/>
          <a:srcRect/>
          <a:stretch>
            <a:fillRect/>
          </a:stretch>
        </p:blipFill>
        <p:spPr bwMode="auto">
          <a:xfrm>
            <a:off x="0" y="0"/>
            <a:ext cx="1785950" cy="15001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10-1(1).jpg"/>
          <p:cNvPicPr>
            <a:picLocks noGrp="1" noChangeAspect="1" noChangeArrowheads="1"/>
          </p:cNvPicPr>
          <p:nvPr>
            <p:ph idx="1"/>
          </p:nvPr>
        </p:nvPicPr>
        <p:blipFill>
          <a:blip r:embed="rId2"/>
          <a:srcRect/>
          <a:stretch>
            <a:fillRect/>
          </a:stretch>
        </p:blipFill>
        <p:spPr bwMode="auto">
          <a:xfrm>
            <a:off x="0" y="285728"/>
            <a:ext cx="7072330" cy="6357982"/>
          </a:xfrm>
          <a:prstGeom prst="rect">
            <a:avLst/>
          </a:prstGeom>
          <a:noFill/>
        </p:spPr>
      </p:pic>
      <p:sp>
        <p:nvSpPr>
          <p:cNvPr id="49154" name="Rectangle 2"/>
          <p:cNvSpPr>
            <a:spLocks noChangeArrowheads="1"/>
          </p:cNvSpPr>
          <p:nvPr/>
        </p:nvSpPr>
        <p:spPr bwMode="auto">
          <a:xfrm>
            <a:off x="2714612" y="571480"/>
            <a:ext cx="614366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Mitra" pitchFamily="2" charset="-78"/>
              </a:rPr>
              <a:t>شعار امسال روز جهاني قلب: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Titr" pitchFamily="2" charset="-78"/>
              </a:rPr>
              <a:t>انتخاب هاي دوستدار سلامت قلب- 7 مهر 1393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29 September 2014</a:t>
            </a:r>
            <a:r>
              <a:rPr kumimoji="0" lang="fa-I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B Titr" pitchFamily="2" charset="-78"/>
              </a:rPr>
              <a:t> Heart-healthy choices</a:t>
            </a:r>
            <a:r>
              <a:rPr kumimoji="0" lang="fa-I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در برخورد با یک بیمار سکته قلبی چه باید کرد؟</a:t>
            </a:r>
            <a:endParaRPr lang="en-US" dirty="0"/>
          </a:p>
        </p:txBody>
      </p:sp>
      <p:sp>
        <p:nvSpPr>
          <p:cNvPr id="3" name="Content Placeholder 2"/>
          <p:cNvSpPr>
            <a:spLocks noGrp="1"/>
          </p:cNvSpPr>
          <p:nvPr>
            <p:ph idx="1"/>
          </p:nvPr>
        </p:nvSpPr>
        <p:spPr/>
        <p:txBody>
          <a:bodyPr/>
          <a:lstStyle/>
          <a:p>
            <a:pPr algn="r" rtl="1"/>
            <a:r>
              <a:rPr lang="fa-IR" dirty="0" smtClean="0"/>
              <a:t>فوراً اورژانس را خبر کنیم</a:t>
            </a:r>
          </a:p>
          <a:p>
            <a:pPr algn="r" rtl="1"/>
            <a:r>
              <a:rPr lang="fa-IR" dirty="0" smtClean="0"/>
              <a:t>اگر خدمات اورژانس در دسترس نباشد، بیمار را به بیمارستانی که دارای بخش فوریت قلب باشد برسانید.</a:t>
            </a:r>
          </a:p>
          <a:p>
            <a:pPr algn="r" rtl="1"/>
            <a:r>
              <a:rPr lang="fa-IR" dirty="0" smtClean="0"/>
              <a:t>فعالیت بیمار، نیاز به خون و اکسیژن برای بافت های بدن و به خصوص عضله قلب را افزایش داده و سبب می شود بخش بیشتری از قلب دچار کم خونی شود و باعث آسیب بیشتری شود</a:t>
            </a:r>
            <a:endParaRPr lang="en-US" dirty="0"/>
          </a:p>
        </p:txBody>
      </p:sp>
      <p:pic>
        <p:nvPicPr>
          <p:cNvPr id="3074" name="Picture 2" descr="C:\Users\dell\Desktop\0016.gif"/>
          <p:cNvPicPr>
            <a:picLocks noChangeAspect="1" noChangeArrowheads="1" noCrop="1"/>
          </p:cNvPicPr>
          <p:nvPr/>
        </p:nvPicPr>
        <p:blipFill>
          <a:blip r:embed="rId2"/>
          <a:srcRect/>
          <a:stretch>
            <a:fillRect/>
          </a:stretch>
        </p:blipFill>
        <p:spPr bwMode="auto">
          <a:xfrm>
            <a:off x="500034" y="5072074"/>
            <a:ext cx="2214578" cy="15716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71810"/>
            <a:ext cx="8229600" cy="3054353"/>
          </a:xfrm>
        </p:spPr>
        <p:txBody>
          <a:bodyPr/>
          <a:lstStyle/>
          <a:p>
            <a:pPr algn="just" rtl="1"/>
            <a:r>
              <a:rPr lang="fa-IR" dirty="0" smtClean="0"/>
              <a:t>بسیاری از افراد فکر می کنند سکته قلبی به شکل ناگهانی و شدید اتفاق می افتد.اما واقعیت این است که بسیاری از حملات به صورت آهسته و با یک درد و ناراحتی معمولی و ملایم شروع می شود.</a:t>
            </a:r>
            <a:endParaRPr lang="en-US" dirty="0"/>
          </a:p>
        </p:txBody>
      </p:sp>
      <p:pic>
        <p:nvPicPr>
          <p:cNvPr id="4098" name="Picture 2" descr="C:\Users\dell\Desktop\graphics-ambulance-639637.gif"/>
          <p:cNvPicPr>
            <a:picLocks noChangeAspect="1" noChangeArrowheads="1"/>
          </p:cNvPicPr>
          <p:nvPr/>
        </p:nvPicPr>
        <p:blipFill>
          <a:blip r:embed="rId2"/>
          <a:srcRect/>
          <a:stretch>
            <a:fillRect/>
          </a:stretch>
        </p:blipFill>
        <p:spPr bwMode="auto">
          <a:xfrm>
            <a:off x="714348" y="500042"/>
            <a:ext cx="8001056" cy="16430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چرا در سکته قلبی باید بلافاصله به بیمارستان مراجعه کرد؟</a:t>
            </a:r>
            <a:endParaRPr lang="en-US" dirty="0"/>
          </a:p>
        </p:txBody>
      </p:sp>
      <p:sp>
        <p:nvSpPr>
          <p:cNvPr id="5" name="Content Placeholder 4"/>
          <p:cNvSpPr>
            <a:spLocks noGrp="1"/>
          </p:cNvSpPr>
          <p:nvPr>
            <p:ph idx="1"/>
          </p:nvPr>
        </p:nvSpPr>
        <p:spPr/>
        <p:txBody>
          <a:bodyPr>
            <a:normAutofit lnSpcReduction="10000"/>
          </a:bodyPr>
          <a:lstStyle/>
          <a:p>
            <a:pPr algn="r" rtl="1"/>
            <a:r>
              <a:rPr lang="fa-IR" dirty="0" smtClean="0"/>
              <a:t>داروهایی در حال حاضر موجود هستند که می توانند لخته خون مسدود کننده شریان قلب را تا حدودی حل کنند و از میزان آسیب به عضله قلب بکاهند، به شرطی که بلافاصله بعد از ایجاد علائم سکته قلبی استفاده شوند.</a:t>
            </a:r>
          </a:p>
          <a:p>
            <a:pPr algn="r" rtl="1"/>
            <a:r>
              <a:rPr lang="fa-IR" dirty="0" smtClean="0"/>
              <a:t>راه مهم دیگر برای بازکردن سریع رگ استفاده از بالون و یا استنت است</a:t>
            </a:r>
          </a:p>
          <a:p>
            <a:pPr algn="r" rtl="1"/>
            <a:r>
              <a:rPr lang="fa-IR" dirty="0" smtClean="0"/>
              <a:t>فقط آمبولانس هایی که به طور خاص مجهز هستند و یا بیمارستان ها، تجهیزات مورد نیاز برای برگرداندن ایست قلبی را دارا هستند.</a:t>
            </a:r>
          </a:p>
          <a:p>
            <a:pPr algn="r" rtl="1"/>
            <a:endParaRPr lang="en-US" dirty="0"/>
          </a:p>
        </p:txBody>
      </p:sp>
      <p:pic>
        <p:nvPicPr>
          <p:cNvPr id="5127" name="Picture 7" descr="C:\Users\dell\Desktop\0018.gif"/>
          <p:cNvPicPr>
            <a:picLocks noChangeAspect="1" noChangeArrowheads="1" noCrop="1"/>
          </p:cNvPicPr>
          <p:nvPr/>
        </p:nvPicPr>
        <p:blipFill>
          <a:blip r:embed="rId2"/>
          <a:srcRect/>
          <a:stretch>
            <a:fillRect/>
          </a:stretch>
        </p:blipFill>
        <p:spPr bwMode="auto">
          <a:xfrm>
            <a:off x="285720" y="5429264"/>
            <a:ext cx="1428750" cy="1238250"/>
          </a:xfrm>
          <a:prstGeom prst="rect">
            <a:avLst/>
          </a:prstGeom>
          <a:noFill/>
        </p:spPr>
      </p:pic>
      <p:pic>
        <p:nvPicPr>
          <p:cNvPr id="5129" name="Picture 9" descr="C:\Users\dell\Desktop\hospital-01.gif"/>
          <p:cNvPicPr>
            <a:picLocks noChangeAspect="1" noChangeArrowheads="1" noCrop="1"/>
          </p:cNvPicPr>
          <p:nvPr/>
        </p:nvPicPr>
        <p:blipFill>
          <a:blip r:embed="rId3"/>
          <a:srcRect/>
          <a:stretch>
            <a:fillRect/>
          </a:stretch>
        </p:blipFill>
        <p:spPr bwMode="auto">
          <a:xfrm>
            <a:off x="3357554" y="5500702"/>
            <a:ext cx="1785950" cy="113823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دلایل عدم مراجعه به موقع بیماران سکته قلبی به بیمارستان</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عدم اطلاع از علائم بیماریهای قلبی و نسبت دادن نشانه ها به سایر مسائل</a:t>
            </a:r>
          </a:p>
          <a:p>
            <a:pPr algn="r" rtl="1"/>
            <a:r>
              <a:rPr lang="fa-IR" dirty="0" smtClean="0"/>
              <a:t>گروهی از بیماران از اینکه با تشخیص یک بیماری خطرناک بستری شوند، وحشت دارند</a:t>
            </a:r>
          </a:p>
          <a:p>
            <a:pPr algn="r" rtl="1"/>
            <a:r>
              <a:rPr lang="fa-IR" dirty="0" smtClean="0"/>
              <a:t>برخی احساس می کنند اگر به بیمارستان مراجعه کنند ولی بیماری آنها جدی نباشد شرمنده می شوند</a:t>
            </a:r>
          </a:p>
          <a:p>
            <a:pPr algn="r" rtl="1"/>
            <a:r>
              <a:rPr lang="fa-IR" dirty="0" smtClean="0"/>
              <a:t>بعضی نمی دانند که مراجعه فوری به بیمارستان چقدر اهمیت دارد</a:t>
            </a:r>
          </a:p>
          <a:p>
            <a:pPr algn="r" rtl="1"/>
            <a:r>
              <a:rPr lang="fa-IR" dirty="0" smtClean="0"/>
              <a:t>سالمندان و افراد جوان در کمک گرفتن                          از مراکز درمانی تاخیر بیشتری دارند</a:t>
            </a:r>
            <a:endParaRPr lang="en-US" dirty="0"/>
          </a:p>
        </p:txBody>
      </p:sp>
      <p:pic>
        <p:nvPicPr>
          <p:cNvPr id="6147" name="Picture 3" descr="C:\Users\dell\Desktop\hospital.gif"/>
          <p:cNvPicPr>
            <a:picLocks noChangeAspect="1" noChangeArrowheads="1" noCrop="1"/>
          </p:cNvPicPr>
          <p:nvPr/>
        </p:nvPicPr>
        <p:blipFill>
          <a:blip r:embed="rId2"/>
          <a:srcRect/>
          <a:stretch>
            <a:fillRect/>
          </a:stretch>
        </p:blipFill>
        <p:spPr bwMode="auto">
          <a:xfrm>
            <a:off x="285720" y="4500570"/>
            <a:ext cx="3524250" cy="23574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درد قلب یا آنژین صدری</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t>احساس ناراحتی یا درد در قفسه سینه است و برای چند دقیقه ادامه می یابد.ممکن است درد در پشت، فک تحتانی،گردن، بازو، درد در ناحیه سردل و تنگی نفس در هنگام فعالیت نیز از علائم آن باشد</a:t>
            </a:r>
          </a:p>
          <a:p>
            <a:pPr algn="just" rtl="1"/>
            <a:r>
              <a:rPr lang="fa-IR" dirty="0" smtClean="0"/>
              <a:t>در این حالت قلب برای مدت کوتاهی قادر به دریافت اکسیژن و مواد مورد نیاز نیست</a:t>
            </a:r>
          </a:p>
          <a:p>
            <a:pPr algn="just" rtl="1"/>
            <a:r>
              <a:rPr lang="fa-IR" dirty="0" smtClean="0"/>
              <a:t>ممکن است فقط صبح ها ایجاد شود یا گاهی در هوای سرد یا پس از خوردن یک غذای سنگین ایجاد گردد</a:t>
            </a:r>
          </a:p>
          <a:p>
            <a:pPr algn="just" rtl="1"/>
            <a:r>
              <a:rPr lang="fa-IR" dirty="0" smtClean="0"/>
              <a:t>آنژین یک درد تکرار شونده است که در هنگام فعالیت ایجاد می شود و پس از چند دقیقه استراحت یا استفاده از دارو برطرف می شود</a:t>
            </a:r>
          </a:p>
        </p:txBody>
      </p:sp>
      <p:pic>
        <p:nvPicPr>
          <p:cNvPr id="8194" name="Picture 2" descr="C:\Users\dell\Desktop\heartAttack.gif"/>
          <p:cNvPicPr>
            <a:picLocks noChangeAspect="1" noChangeArrowheads="1"/>
          </p:cNvPicPr>
          <p:nvPr/>
        </p:nvPicPr>
        <p:blipFill>
          <a:blip r:embed="rId2"/>
          <a:srcRect/>
          <a:stretch>
            <a:fillRect/>
          </a:stretch>
        </p:blipFill>
        <p:spPr bwMode="auto">
          <a:xfrm>
            <a:off x="0" y="0"/>
            <a:ext cx="2138365" cy="147637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fa-IR" dirty="0" smtClean="0"/>
              <a:t>درد قلب یا آنژین صدری</a:t>
            </a:r>
            <a:endParaRPr lang="en-US" dirty="0"/>
          </a:p>
        </p:txBody>
      </p:sp>
      <p:sp>
        <p:nvSpPr>
          <p:cNvPr id="3" name="Content Placeholder 2"/>
          <p:cNvSpPr>
            <a:spLocks noGrp="1"/>
          </p:cNvSpPr>
          <p:nvPr>
            <p:ph idx="1"/>
          </p:nvPr>
        </p:nvSpPr>
        <p:spPr>
          <a:xfrm>
            <a:off x="457200" y="1142985"/>
            <a:ext cx="8229600" cy="4429156"/>
          </a:xfrm>
        </p:spPr>
        <p:txBody>
          <a:bodyPr>
            <a:normAutofit fontScale="92500" lnSpcReduction="10000"/>
          </a:bodyPr>
          <a:lstStyle/>
          <a:p>
            <a:pPr algn="just" rtl="1"/>
            <a:r>
              <a:rPr lang="fa-IR" dirty="0" smtClean="0"/>
              <a:t>افراد ممکن است بدون اینکه دچار سکته قلبی شوند، برای سال ها آنژین داشته باشند، ولی اگر بعد از مدتی این آنژین با فواصل کمتر و دفعات بیشتر یا با فعالیت و کوشش کمتر یا حتی بدون فعالیت رخ دهد، لازم است سریعاً به پزشک مراجعه نمایند.ب هاین حالت </a:t>
            </a:r>
            <a:r>
              <a:rPr lang="fa-IR" dirty="0" smtClean="0">
                <a:ln>
                  <a:solidFill>
                    <a:srgbClr val="FFC000"/>
                  </a:solidFill>
                </a:ln>
              </a:rPr>
              <a:t>آنژین ناپایدار </a:t>
            </a:r>
            <a:r>
              <a:rPr lang="fa-IR" dirty="0" smtClean="0"/>
              <a:t>می گویند</a:t>
            </a:r>
          </a:p>
          <a:p>
            <a:pPr algn="just" rtl="1"/>
            <a:r>
              <a:rPr lang="fa-IR" dirty="0" smtClean="0"/>
              <a:t>این وضعیت تقریباً معادل سکته قلبی است و نیاز به درمان دارد</a:t>
            </a:r>
          </a:p>
          <a:p>
            <a:pPr algn="just" rtl="1"/>
            <a:r>
              <a:rPr lang="fa-IR" dirty="0" smtClean="0"/>
              <a:t>15 درصد از افرادی که دچار سکته قلبی می شوند از قبل علائمی ندارند و اولین تظاهر بیماری عروق کرونر در آنها سکته قلبی است</a:t>
            </a:r>
            <a:endParaRPr lang="en-US" dirty="0"/>
          </a:p>
        </p:txBody>
      </p:sp>
      <p:pic>
        <p:nvPicPr>
          <p:cNvPr id="7172" name="Picture 4" descr="C:\Users\dell\Desktop\untitled11.bmp"/>
          <p:cNvPicPr>
            <a:picLocks noChangeAspect="1" noChangeArrowheads="1"/>
          </p:cNvPicPr>
          <p:nvPr/>
        </p:nvPicPr>
        <p:blipFill>
          <a:blip r:embed="rId2"/>
          <a:srcRect/>
          <a:stretch>
            <a:fillRect/>
          </a:stretch>
        </p:blipFill>
        <p:spPr bwMode="auto">
          <a:xfrm>
            <a:off x="0" y="5143512"/>
            <a:ext cx="1571604" cy="17144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درد قلب یا آنژین صدری</a:t>
            </a:r>
            <a:endParaRPr lang="en-US" dirty="0"/>
          </a:p>
        </p:txBody>
      </p:sp>
      <p:sp>
        <p:nvSpPr>
          <p:cNvPr id="3" name="Content Placeholder 2"/>
          <p:cNvSpPr>
            <a:spLocks noGrp="1"/>
          </p:cNvSpPr>
          <p:nvPr>
            <p:ph idx="1"/>
          </p:nvPr>
        </p:nvSpPr>
        <p:spPr/>
        <p:txBody>
          <a:bodyPr/>
          <a:lstStyle/>
          <a:p>
            <a:pPr algn="just" rtl="1"/>
            <a:r>
              <a:rPr lang="fa-IR" dirty="0" smtClean="0"/>
              <a:t>دلایل دیگری مانند بازگشت اسید معده به مری نیز ممکن است باعث درد قفسه سینه شود.لذا برای اینکه تشخیص داده شود درد قفسه سینه مربوط به قلب است یا چیز دیگری، نیاز به انجام آزمایشات لازم وجود دارد</a:t>
            </a:r>
            <a:endParaRPr lang="en-US" dirty="0"/>
          </a:p>
        </p:txBody>
      </p:sp>
      <p:pic>
        <p:nvPicPr>
          <p:cNvPr id="9219" name="Picture 3" descr="C:\Users\dell\Desktop\doctorcheckupcharthgclrvq9.gif"/>
          <p:cNvPicPr>
            <a:picLocks noChangeAspect="1" noChangeArrowheads="1" noCrop="1"/>
          </p:cNvPicPr>
          <p:nvPr/>
        </p:nvPicPr>
        <p:blipFill>
          <a:blip r:embed="rId2"/>
          <a:srcRect/>
          <a:stretch>
            <a:fillRect/>
          </a:stretch>
        </p:blipFill>
        <p:spPr bwMode="auto">
          <a:xfrm>
            <a:off x="3500430" y="3714752"/>
            <a:ext cx="2305050" cy="31432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در زمان بروز درد قلبی چه باید کرد؟</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t>اگر درد قلبی در حین فعالیت ایجاد شود، فوراً باید فعالیت را متوقف کرد و استراحت کرد.</a:t>
            </a:r>
          </a:p>
          <a:p>
            <a:pPr algn="just" rtl="1"/>
            <a:r>
              <a:rPr lang="fa-IR" dirty="0" smtClean="0"/>
              <a:t>افرادی که بیماری عروق کرونر  دارند و احتمال بروز درد یا سکته قلبی در آنها بیشتر است، باید به دردهای قلبی بیشتر توجه کنند و همیشه به همراه خود داروی سریع الاثر نیتروگلیسیرین( قرص زیر زبانی) داشته باشند.</a:t>
            </a:r>
          </a:p>
          <a:p>
            <a:pPr algn="just" rtl="1"/>
            <a:r>
              <a:rPr lang="fa-IR" dirty="0" smtClean="0"/>
              <a:t>اگر گذاشتن یک قرص زیر زبانی  و استراحت کردن درد را کاهش نداد، می توانیم تاحداکثر سه قرص استفاده کنیم</a:t>
            </a:r>
          </a:p>
          <a:p>
            <a:pPr algn="just" rtl="1"/>
            <a:r>
              <a:rPr lang="fa-IR" dirty="0" smtClean="0"/>
              <a:t>افراد با فشارخون پایین، این دارو را باید با احتیاط مصرف کنند، چون می تواند باعث افت بیشتر فشارخون شود.</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دردهای قلبی که نیازمند مراجعه فوری به پزشک یا تماس با اورژانس هستند</a:t>
            </a:r>
            <a:endParaRPr lang="en-US" dirty="0"/>
          </a:p>
        </p:txBody>
      </p:sp>
      <p:sp>
        <p:nvSpPr>
          <p:cNvPr id="3" name="Content Placeholder 2"/>
          <p:cNvSpPr>
            <a:spLocks noGrp="1"/>
          </p:cNvSpPr>
          <p:nvPr>
            <p:ph idx="1"/>
          </p:nvPr>
        </p:nvSpPr>
        <p:spPr>
          <a:xfrm>
            <a:off x="457200" y="1600200"/>
            <a:ext cx="8229600" cy="4757758"/>
          </a:xfrm>
        </p:spPr>
        <p:txBody>
          <a:bodyPr>
            <a:normAutofit fontScale="92500" lnSpcReduction="10000"/>
          </a:bodyPr>
          <a:lstStyle/>
          <a:p>
            <a:pPr algn="just" rtl="1"/>
            <a:r>
              <a:rPr lang="fa-IR" dirty="0" smtClean="0"/>
              <a:t>درد قلبی بیش از 10 تا 15 دقیقه</a:t>
            </a:r>
          </a:p>
          <a:p>
            <a:pPr algn="just" rtl="1"/>
            <a:r>
              <a:rPr lang="fa-IR" dirty="0" smtClean="0"/>
              <a:t>درد قلبی شدیدتر از حالت معمول</a:t>
            </a:r>
          </a:p>
          <a:p>
            <a:pPr algn="just" rtl="1"/>
            <a:r>
              <a:rPr lang="fa-IR" dirty="0" smtClean="0"/>
              <a:t>بعد از استراحت و یا گذاشتن قرص زیر زبانی درد ساکت نشود</a:t>
            </a:r>
          </a:p>
          <a:p>
            <a:pPr algn="just" rtl="1"/>
            <a:r>
              <a:rPr lang="fa-IR" dirty="0" smtClean="0"/>
              <a:t>درد قلبی بدون درد واضح، به طور مکرر</a:t>
            </a:r>
          </a:p>
          <a:p>
            <a:pPr algn="just" rtl="1"/>
            <a:r>
              <a:rPr lang="fa-IR" dirty="0" smtClean="0"/>
              <a:t>برای اولین بار درد قلبی در حالت استراحت رخ دهد</a:t>
            </a:r>
          </a:p>
          <a:p>
            <a:pPr algn="just" rtl="1"/>
            <a:r>
              <a:rPr lang="fa-IR" dirty="0" smtClean="0"/>
              <a:t>نشانه های جدیدی مثل تعریق و تنگی نفس ایجاد شود</a:t>
            </a:r>
          </a:p>
          <a:p>
            <a:pPr algn="just" rtl="1"/>
            <a:r>
              <a:rPr lang="fa-IR" dirty="0" smtClean="0"/>
              <a:t>درد قفسه سینه با هر یک از نشانه های عرق سرد و رنگ پریدگی پوست، تنگی نفس، تهوع یا استفراغ، گیجی، ضعف یا خستگی بدون علت، نبض سریع یا نامنظم</a:t>
            </a:r>
            <a:endParaRPr lang="en-US" dirty="0"/>
          </a:p>
        </p:txBody>
      </p:sp>
      <p:pic>
        <p:nvPicPr>
          <p:cNvPr id="10243" name="Picture 3" descr="C:\Users\dell\Desktop\0020.gif"/>
          <p:cNvPicPr>
            <a:picLocks noChangeAspect="1" noChangeArrowheads="1" noCrop="1"/>
          </p:cNvPicPr>
          <p:nvPr/>
        </p:nvPicPr>
        <p:blipFill>
          <a:blip r:embed="rId2"/>
          <a:srcRect/>
          <a:stretch>
            <a:fillRect/>
          </a:stretch>
        </p:blipFill>
        <p:spPr bwMode="auto">
          <a:xfrm>
            <a:off x="357158" y="928670"/>
            <a:ext cx="1857388" cy="15716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سکته مغزی چیست؟</a:t>
            </a:r>
            <a:endParaRPr lang="en-US" dirty="0"/>
          </a:p>
        </p:txBody>
      </p:sp>
      <p:sp>
        <p:nvSpPr>
          <p:cNvPr id="3" name="Content Placeholder 2"/>
          <p:cNvSpPr>
            <a:spLocks noGrp="1"/>
          </p:cNvSpPr>
          <p:nvPr>
            <p:ph idx="1"/>
          </p:nvPr>
        </p:nvSpPr>
        <p:spPr>
          <a:xfrm>
            <a:off x="428596" y="1571612"/>
            <a:ext cx="8229600" cy="4525963"/>
          </a:xfrm>
        </p:spPr>
        <p:txBody>
          <a:bodyPr/>
          <a:lstStyle/>
          <a:p>
            <a:pPr algn="r" rtl="1"/>
            <a:r>
              <a:rPr lang="fa-IR" dirty="0" smtClean="0"/>
              <a:t>اگر سلول های مغز به علت پارگی شریان های مغزی و یا انسداد آن در دریافت اکسیژن و گلوکز مشکل پیدا کنند، از بین می روند و </a:t>
            </a:r>
            <a:r>
              <a:rPr lang="fa-IR" dirty="0" smtClean="0">
                <a:ln>
                  <a:solidFill>
                    <a:srgbClr val="FF0000"/>
                  </a:solidFill>
                </a:ln>
              </a:rPr>
              <a:t>حمله مغزی یا سکته مغزی </a:t>
            </a:r>
            <a:r>
              <a:rPr lang="fa-IR" dirty="0" smtClean="0"/>
              <a:t>رخ می دهد</a:t>
            </a:r>
          </a:p>
          <a:p>
            <a:pPr algn="r" rtl="1"/>
            <a:endParaRPr lang="en-US" dirty="0"/>
          </a:p>
        </p:txBody>
      </p:sp>
      <p:pic>
        <p:nvPicPr>
          <p:cNvPr id="6146" name="Picture 2" descr="C:\Users\dell\Desktop\462980_PhotoA.jpg"/>
          <p:cNvPicPr>
            <a:picLocks noChangeAspect="1" noChangeArrowheads="1"/>
          </p:cNvPicPr>
          <p:nvPr/>
        </p:nvPicPr>
        <p:blipFill>
          <a:blip r:embed="rId2"/>
          <a:srcRect/>
          <a:stretch>
            <a:fillRect/>
          </a:stretch>
        </p:blipFill>
        <p:spPr bwMode="auto">
          <a:xfrm>
            <a:off x="1714480" y="3143248"/>
            <a:ext cx="5500726" cy="35004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adegh\فشارخون بالا و دیابت\روزجهاني قلب\روزجهانی قلب93\طرح قلب صفحه اول شبکه.jpg"/>
          <p:cNvPicPr>
            <a:picLocks noGrp="1" noChangeAspect="1" noChangeArrowheads="1"/>
          </p:cNvPicPr>
          <p:nvPr>
            <p:ph idx="1"/>
          </p:nvPr>
        </p:nvPicPr>
        <p:blipFill>
          <a:blip r:embed="rId2"/>
          <a:srcRect/>
          <a:stretch>
            <a:fillRect/>
          </a:stretch>
        </p:blipFill>
        <p:spPr bwMode="auto">
          <a:xfrm>
            <a:off x="142844" y="142852"/>
            <a:ext cx="8786874" cy="64294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سکته مغزی به علت شرایط زیر ایجاد می شود</a:t>
            </a:r>
            <a:endParaRPr lang="en-US" dirty="0"/>
          </a:p>
        </p:txBody>
      </p:sp>
      <p:sp>
        <p:nvSpPr>
          <p:cNvPr id="3" name="Content Placeholder 2"/>
          <p:cNvSpPr>
            <a:spLocks noGrp="1"/>
          </p:cNvSpPr>
          <p:nvPr>
            <p:ph idx="1"/>
          </p:nvPr>
        </p:nvSpPr>
        <p:spPr/>
        <p:txBody>
          <a:bodyPr/>
          <a:lstStyle/>
          <a:p>
            <a:pPr algn="just" rtl="1"/>
            <a:r>
              <a:rPr lang="fa-IR" dirty="0" smtClean="0">
                <a:ln>
                  <a:solidFill>
                    <a:srgbClr val="FF0000"/>
                  </a:solidFill>
                </a:ln>
              </a:rPr>
              <a:t>1-انسداد عروق مغزی: </a:t>
            </a:r>
            <a:r>
              <a:rPr lang="fa-IR" dirty="0" smtClean="0"/>
              <a:t>وقتی که دیواره داخلی شریان ها با پلاک چربی پر می شوند، شریان ها دچار سفتی شده و باریک می شوند.در نتیجه جریان خون کند و احتمال ایجاد لخته بیشتر خواهد شد.</a:t>
            </a:r>
          </a:p>
          <a:p>
            <a:pPr algn="just" rtl="1"/>
            <a:r>
              <a:rPr lang="fa-IR" dirty="0" smtClean="0"/>
              <a:t>لخته خون در شریان مغز و مسدود شدن آن یکی از مهم ترین علل بروز سکته مغزی است.به این وضعیت </a:t>
            </a:r>
            <a:r>
              <a:rPr lang="fa-IR" dirty="0" smtClean="0">
                <a:ln>
                  <a:solidFill>
                    <a:srgbClr val="FF00FF"/>
                  </a:solidFill>
                </a:ln>
              </a:rPr>
              <a:t>ترومبوز مغزی </a:t>
            </a:r>
            <a:r>
              <a:rPr lang="fa-IR" dirty="0" smtClean="0"/>
              <a:t>می گویند.این نوع سکته مغزی شایعترین نوع است.</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stroke_isc_web.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سکته مغزی به علت شرایط زیر ایجاد می شود</a:t>
            </a:r>
            <a:endParaRPr lang="en-US" dirty="0"/>
          </a:p>
        </p:txBody>
      </p:sp>
      <p:sp>
        <p:nvSpPr>
          <p:cNvPr id="3" name="Content Placeholder 2"/>
          <p:cNvSpPr>
            <a:spLocks noGrp="1"/>
          </p:cNvSpPr>
          <p:nvPr>
            <p:ph idx="1"/>
          </p:nvPr>
        </p:nvSpPr>
        <p:spPr/>
        <p:txBody>
          <a:bodyPr/>
          <a:lstStyle/>
          <a:p>
            <a:pPr algn="just" rtl="1"/>
            <a:r>
              <a:rPr lang="fa-IR" dirty="0" smtClean="0"/>
              <a:t>وقتی یک لخته خون در یکی از رگ های بدن دور از مغز مثل شریان کاروتید( شاهرگ گردنی) تشکیل می شود، توسط جریان خون در رگ ها به حرکت در می آید تا اینکه بالاخره در یک شریان جای می گیرد( آمبولی). اگر این لخته خون در شریان مغز جا گیرد و جریان خون را مسدود کند به آن </a:t>
            </a:r>
            <a:r>
              <a:rPr lang="fa-IR" dirty="0" smtClean="0">
                <a:ln>
                  <a:solidFill>
                    <a:srgbClr val="FF00FF"/>
                  </a:solidFill>
                </a:ln>
              </a:rPr>
              <a:t>آمبولی مغزی </a:t>
            </a:r>
            <a:r>
              <a:rPr lang="fa-IR" dirty="0" smtClean="0"/>
              <a:t>می گویند.</a:t>
            </a:r>
          </a:p>
          <a:p>
            <a:pPr algn="r" rtl="1"/>
            <a:r>
              <a:rPr lang="fa-IR" dirty="0" smtClean="0"/>
              <a:t>شایعترین علت ایجاد آمبولی در                          عروق، اختلال در ضربان قلب است.</a:t>
            </a:r>
            <a:endParaRPr lang="en-US" dirty="0"/>
          </a:p>
        </p:txBody>
      </p:sp>
      <p:pic>
        <p:nvPicPr>
          <p:cNvPr id="1026" name="Picture 2" descr="C:\Users\dell\Desktop\second.jpg"/>
          <p:cNvPicPr>
            <a:picLocks noChangeAspect="1" noChangeArrowheads="1"/>
          </p:cNvPicPr>
          <p:nvPr/>
        </p:nvPicPr>
        <p:blipFill>
          <a:blip r:embed="rId2"/>
          <a:srcRect/>
          <a:stretch>
            <a:fillRect/>
          </a:stretch>
        </p:blipFill>
        <p:spPr bwMode="auto">
          <a:xfrm>
            <a:off x="0" y="4071942"/>
            <a:ext cx="3428992" cy="278605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t>سکته مغزی به علت شرایط زیر ایجاد می شود</a:t>
            </a:r>
            <a:endParaRPr lang="en-US" sz="3200" dirty="0"/>
          </a:p>
        </p:txBody>
      </p:sp>
      <p:sp>
        <p:nvSpPr>
          <p:cNvPr id="3" name="Content Placeholder 2"/>
          <p:cNvSpPr>
            <a:spLocks noGrp="1"/>
          </p:cNvSpPr>
          <p:nvPr>
            <p:ph idx="1"/>
          </p:nvPr>
        </p:nvSpPr>
        <p:spPr/>
        <p:txBody>
          <a:bodyPr>
            <a:normAutofit fontScale="85000" lnSpcReduction="10000"/>
          </a:bodyPr>
          <a:lstStyle/>
          <a:p>
            <a:pPr algn="just" rtl="1"/>
            <a:r>
              <a:rPr lang="fa-IR" dirty="0" smtClean="0">
                <a:ln>
                  <a:solidFill>
                    <a:srgbClr val="FF0000"/>
                  </a:solidFill>
                </a:ln>
              </a:rPr>
              <a:t>2-خون ریزی مغزی: </a:t>
            </a:r>
            <a:r>
              <a:rPr lang="fa-IR" dirty="0" smtClean="0"/>
              <a:t>زمانی که یکی از شریان های مغزی پاره شود و خون به داخل بافت اطراف مغز منتشر شود، در این حالت خون ریزی مغزی رخ می دهد و منجربه سکته مغزی می شود</a:t>
            </a:r>
          </a:p>
          <a:p>
            <a:pPr algn="just" rtl="1"/>
            <a:r>
              <a:rPr lang="fa-IR" dirty="0" smtClean="0"/>
              <a:t>علل بروز خونریزی مغزی متنوع است</a:t>
            </a:r>
          </a:p>
          <a:p>
            <a:pPr algn="just" rtl="1"/>
            <a:r>
              <a:rPr lang="fa-IR" dirty="0" smtClean="0"/>
              <a:t>ضربات مغزی یا یک انوریسم می تواند منجر به پاره شدن شریان مغز و در نتیجه خونریزی از شریان مغز شوند</a:t>
            </a:r>
          </a:p>
          <a:p>
            <a:pPr algn="just" rtl="1"/>
            <a:r>
              <a:rPr lang="fa-IR" dirty="0" smtClean="0"/>
              <a:t>در آنوریسم قسمتی از جدار شریان نازک می شود و در قسمت های ضعیف دیواره شریان، بیرون زدگی به شکل یک بادکنک به وجود می آید.این وضعیت اغلب در بیماران فشار خون بالا تشدید می شود.آنوریسم ها همیشه مشکل ایجاد نمی کنند، ولی پاره شدن انها می تواند منجر به سکته مغزی شود</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312f10a9-efc3-49fb-9470-b7b39d5a88a1.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آنچه در طی سکته مغزی رخ می دهد</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سکته مغزی هم یک بیماری عروقی و هم یک بیماری بافت مغزی است</a:t>
            </a:r>
          </a:p>
          <a:p>
            <a:pPr algn="just" rtl="1"/>
            <a:r>
              <a:rPr lang="fa-IR" dirty="0" smtClean="0"/>
              <a:t>به علت نرسیدن خون به بافت مغز، سلول های عصبی آن قسمت در طول چند دقیقه از بین می روند و عملکرد آن قسمت از مغز مختل می شود.در نتیجه قسمتی از بدن که تحت کنترل این قسمت از مغز است و از آن فرمان می گیرد، نمی تواند به درستی عمل کند و باعث ناتوانی جسمی بیمار می شود</a:t>
            </a:r>
          </a:p>
          <a:p>
            <a:pPr algn="just" rtl="1"/>
            <a:r>
              <a:rPr lang="fa-IR" dirty="0" smtClean="0"/>
              <a:t>اثرات تخریب سکته مغزی اغلب دائمی است، زیرا سلول های مرده مغز نمی توانند دوباره ساخته شوند</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آنچه در طی سکته مغزی رخ می دهد</a:t>
            </a:r>
            <a:endParaRPr lang="en-US" dirty="0"/>
          </a:p>
        </p:txBody>
      </p:sp>
      <p:sp>
        <p:nvSpPr>
          <p:cNvPr id="3" name="Content Placeholder 2"/>
          <p:cNvSpPr>
            <a:spLocks noGrp="1"/>
          </p:cNvSpPr>
          <p:nvPr>
            <p:ph idx="1"/>
          </p:nvPr>
        </p:nvSpPr>
        <p:spPr/>
        <p:txBody>
          <a:bodyPr/>
          <a:lstStyle/>
          <a:p>
            <a:pPr algn="just" rtl="1"/>
            <a:r>
              <a:rPr lang="fa-IR" dirty="0" smtClean="0"/>
              <a:t>نتیجه یک سکته مغزی معمولاً فلج یک طرف بدن است</a:t>
            </a:r>
          </a:p>
          <a:p>
            <a:pPr algn="just" rtl="1"/>
            <a:r>
              <a:rPr lang="fa-IR" dirty="0" smtClean="0"/>
              <a:t>می تواند باعث اختلال در صحبت کردن، درک صحبت دیگران و یا از دست دادن حافظه شود</a:t>
            </a:r>
          </a:p>
          <a:p>
            <a:pPr algn="just" rtl="1"/>
            <a:r>
              <a:rPr lang="fa-IR" dirty="0" smtClean="0"/>
              <a:t>اثرات ناشی از آسیب وارده به بافت مغز، به وسعت آسیب بافت مغز و نوع سلول های آسیب دیده مغز و هم نحوه برقراری مجدد جریان خون قسمت آسیب دیده مغز بستگی دارد</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تشخیص سکته مغزی</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t>احساس ضعف یا بی حسی در صورت، بازو یا پا به خصوص در یک طرف بدن( فلج اندام ها به صورت یک طرفه) از علائم شایع سکته مغزی هستند.</a:t>
            </a:r>
          </a:p>
          <a:p>
            <a:pPr algn="just" rtl="1"/>
            <a:r>
              <a:rPr lang="fa-IR" dirty="0" smtClean="0"/>
              <a:t>سایر علائم: اختلال ناگهانی بینایی</a:t>
            </a:r>
            <a:r>
              <a:rPr lang="fa-IR" sz="2000" dirty="0" smtClean="0"/>
              <a:t>( دو بینی، تاری دید شدید، کاهش ناگهانی بینایی به ویزه در یک چشم) </a:t>
            </a:r>
            <a:r>
              <a:rPr lang="fa-IR" dirty="0" smtClean="0"/>
              <a:t>، اختلال میدان بینایی </a:t>
            </a:r>
            <a:r>
              <a:rPr lang="fa-IR" sz="2000" dirty="0" smtClean="0"/>
              <a:t>(ممکن است طرف راست یا چپ دیده نشود)، </a:t>
            </a:r>
            <a:r>
              <a:rPr lang="fa-IR" dirty="0" smtClean="0"/>
              <a:t>دیدن لکه های سیاه در جلوی چشم،  اختلال ناگهانی در تکلم</a:t>
            </a:r>
            <a:r>
              <a:rPr lang="fa-IR" sz="2000" dirty="0" smtClean="0"/>
              <a:t>( از دست دادن توانایی صحبت کردن، لکنت زبان، سنگین شدن زبان، مشکل در درک صحبت های دیگران،پاسخ های بیمورد و بیجا) </a:t>
            </a:r>
            <a:r>
              <a:rPr lang="fa-IR" dirty="0" smtClean="0"/>
              <a:t>، سردرد شدید و ناگهانی و بدون علت مشخص، گیجی ناگهانی و بدون علت، بر هم خوردن تعادل </a:t>
            </a:r>
            <a:r>
              <a:rPr lang="fa-IR" sz="2200" dirty="0" smtClean="0"/>
              <a:t>( تلوتلو خوردن یا افتادن ناگهانی بدون علت) </a:t>
            </a:r>
            <a:r>
              <a:rPr lang="fa-IR" dirty="0" smtClean="0"/>
              <a:t>، سرگیجه شدید</a:t>
            </a:r>
            <a:endParaRPr lang="en-US" dirty="0"/>
          </a:p>
        </p:txBody>
      </p:sp>
      <p:pic>
        <p:nvPicPr>
          <p:cNvPr id="2050" name="Picture 2" descr="C:\Users\dell\Desktop\9c88045e79ce889290f0c8776476280c.jpg"/>
          <p:cNvPicPr>
            <a:picLocks noChangeAspect="1" noChangeArrowheads="1"/>
          </p:cNvPicPr>
          <p:nvPr/>
        </p:nvPicPr>
        <p:blipFill>
          <a:blip r:embed="rId2"/>
          <a:srcRect/>
          <a:stretch>
            <a:fillRect/>
          </a:stretch>
        </p:blipFill>
        <p:spPr bwMode="auto">
          <a:xfrm>
            <a:off x="0" y="0"/>
            <a:ext cx="1500134" cy="16430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تشخیص سکته مغزی</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ممکن است به دنبال سکته مغزی، اغما و حتی مرگ رخ دهد</a:t>
            </a:r>
          </a:p>
          <a:p>
            <a:pPr algn="just" rtl="1"/>
            <a:r>
              <a:rPr lang="fa-IR" dirty="0" smtClean="0"/>
              <a:t>سکته های مغزی اغلب اوقات در شب یا نزدیک صبح رخ می دهند</a:t>
            </a:r>
          </a:p>
          <a:p>
            <a:pPr algn="just" rtl="1"/>
            <a:r>
              <a:rPr lang="fa-IR" dirty="0" smtClean="0"/>
              <a:t>گاهی علائم سکته مغزی به طور گذرا اتفاق می افتد، این نوع حمله ها را </a:t>
            </a:r>
            <a:r>
              <a:rPr lang="fa-IR" dirty="0" smtClean="0">
                <a:ln>
                  <a:solidFill>
                    <a:srgbClr val="7030A0"/>
                  </a:solidFill>
                </a:ln>
              </a:rPr>
              <a:t>حمله های مغزی گذرا </a:t>
            </a:r>
            <a:r>
              <a:rPr lang="fa-IR" dirty="0" smtClean="0"/>
              <a:t>می نامند که پیش درآمد سکته های مغزی هستند.هیچ عارضه ای به جا نمی گذارند.</a:t>
            </a:r>
          </a:p>
          <a:p>
            <a:pPr algn="just" rtl="1"/>
            <a:r>
              <a:rPr lang="fa-IR" dirty="0" smtClean="0"/>
              <a:t>معمولاً چند روز، چند هفته یا چند ماه قبل از یک سکته مغزی شدید رخ می دهند، بنابراین باید به عنوان علائم هشداردهنده مورد توجه قرار گرفته و به پزشک مراجعه شود.</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احتمال بروز سکته مغزی در چه کسانی بیشتر است؟</a:t>
            </a:r>
            <a:endParaRPr lang="en-US" sz="3600" dirty="0"/>
          </a:p>
        </p:txBody>
      </p:sp>
      <p:sp>
        <p:nvSpPr>
          <p:cNvPr id="3" name="Content Placeholder 2"/>
          <p:cNvSpPr>
            <a:spLocks noGrp="1"/>
          </p:cNvSpPr>
          <p:nvPr>
            <p:ph idx="1"/>
          </p:nvPr>
        </p:nvSpPr>
        <p:spPr/>
        <p:txBody>
          <a:bodyPr/>
          <a:lstStyle/>
          <a:p>
            <a:pPr algn="r" rtl="1"/>
            <a:r>
              <a:rPr lang="fa-IR" dirty="0" smtClean="0"/>
              <a:t>خطر سکته قلبی بستگی به زمینه ارثی، فرآیند طبیعی بدن و شیوه زندگی او دارد</a:t>
            </a:r>
          </a:p>
          <a:p>
            <a:pPr algn="r" rtl="1"/>
            <a:endParaRPr lang="en-US" dirty="0"/>
          </a:p>
        </p:txBody>
      </p:sp>
      <p:pic>
        <p:nvPicPr>
          <p:cNvPr id="7170" name="Picture 2" descr="C:\Users\dell\Desktop\laziness.jpg"/>
          <p:cNvPicPr>
            <a:picLocks noChangeAspect="1" noChangeArrowheads="1"/>
          </p:cNvPicPr>
          <p:nvPr/>
        </p:nvPicPr>
        <p:blipFill>
          <a:blip r:embed="rId2"/>
          <a:srcRect/>
          <a:stretch>
            <a:fillRect/>
          </a:stretch>
        </p:blipFill>
        <p:spPr bwMode="auto">
          <a:xfrm>
            <a:off x="1928794" y="2857496"/>
            <a:ext cx="5357850" cy="37147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143000"/>
          </a:xfrm>
          <a:solidFill>
            <a:schemeClr val="accent3">
              <a:lumMod val="40000"/>
              <a:lumOff val="60000"/>
            </a:schemeClr>
          </a:solidFill>
        </p:spPr>
        <p:txBody>
          <a:bodyPr>
            <a:normAutofit fontScale="90000"/>
          </a:bodyPr>
          <a:lstStyle/>
          <a:p>
            <a:r>
              <a:rPr lang="fa-IR" b="1" dirty="0" smtClean="0"/>
              <a:t>وضعیت بیماریهای قلبی عروقی در ایران و جهان</a:t>
            </a:r>
            <a:endParaRPr lang="en-US" b="1" dirty="0"/>
          </a:p>
        </p:txBody>
      </p:sp>
      <p:sp>
        <p:nvSpPr>
          <p:cNvPr id="3" name="Content Placeholder 2"/>
          <p:cNvSpPr>
            <a:spLocks noGrp="1"/>
          </p:cNvSpPr>
          <p:nvPr>
            <p:ph idx="1"/>
          </p:nvPr>
        </p:nvSpPr>
        <p:spPr>
          <a:solidFill>
            <a:schemeClr val="accent1">
              <a:lumMod val="20000"/>
              <a:lumOff val="80000"/>
            </a:schemeClr>
          </a:solidFill>
        </p:spPr>
        <p:txBody>
          <a:bodyPr/>
          <a:lstStyle/>
          <a:p>
            <a:pPr algn="just" rtl="1"/>
            <a:r>
              <a:rPr lang="fa-IR" dirty="0" smtClean="0"/>
              <a:t>هر سال 32 میلیون سکته قلبی و مغزی در دنیا رخ می دهد.که باعث مرگ بیش از17 میلیون نفر می شود.</a:t>
            </a:r>
          </a:p>
          <a:p>
            <a:pPr algn="just" rtl="1"/>
            <a:r>
              <a:rPr lang="fa-IR" dirty="0" smtClean="0"/>
              <a:t>60 درصد موارد مرگ در سال 2000 بر اثر بیماریهای غیر واگیر بوده است.پیش بینی می شود این درصد در سال 2020 میلادی به 73 درصد برسد.</a:t>
            </a:r>
          </a:p>
          <a:p>
            <a:pPr algn="just" rtl="1"/>
            <a:r>
              <a:rPr lang="fa-IR" dirty="0" smtClean="0"/>
              <a:t>سهم بیماریهای قلبی عروقی از این میزان 48 درصد است.</a:t>
            </a:r>
          </a:p>
          <a:p>
            <a:pPr algn="just" rtl="1"/>
            <a:r>
              <a:rPr lang="fa-IR" dirty="0" smtClean="0"/>
              <a:t>بیش از 20 میلیون مورد از 64 میلیون مرگ در سال 2015 مربوط به بیماریهای قلبی عروقی خواهد بود.</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خطر غیر قابل اصلاح</a:t>
            </a:r>
            <a:endParaRPr lang="en-US" dirty="0"/>
          </a:p>
        </p:txBody>
      </p:sp>
      <p:sp>
        <p:nvSpPr>
          <p:cNvPr id="3" name="Content Placeholder 2"/>
          <p:cNvSpPr>
            <a:spLocks noGrp="1"/>
          </p:cNvSpPr>
          <p:nvPr>
            <p:ph idx="1"/>
          </p:nvPr>
        </p:nvSpPr>
        <p:spPr/>
        <p:txBody>
          <a:bodyPr/>
          <a:lstStyle/>
          <a:p>
            <a:pPr algn="r" rtl="1"/>
            <a:r>
              <a:rPr lang="fa-IR" dirty="0" smtClean="0">
                <a:ln>
                  <a:solidFill>
                    <a:srgbClr val="FF00FF"/>
                  </a:solidFill>
                </a:ln>
              </a:rPr>
              <a:t>سن: </a:t>
            </a:r>
            <a:r>
              <a:rPr lang="fa-IR" dirty="0" smtClean="0"/>
              <a:t>بعد از 55 سالگی احتمال بروز سکته مغزی به ازای هر 10 سال افزایش سن، دو برابر می شود.البته ممکن است در سنین پایین تر نیز رخ دهد</a:t>
            </a:r>
          </a:p>
          <a:p>
            <a:pPr algn="r" rtl="1"/>
            <a:r>
              <a:rPr lang="fa-IR" dirty="0" smtClean="0">
                <a:ln>
                  <a:solidFill>
                    <a:srgbClr val="FF00FF"/>
                  </a:solidFill>
                </a:ln>
              </a:rPr>
              <a:t>جنس: </a:t>
            </a:r>
            <a:r>
              <a:rPr lang="fa-IR" dirty="0" smtClean="0"/>
              <a:t>میزان مرگ ناشی از سکته مغزی در زنان جوان نسبت به مردان جوان کمتر است.در دوران بعد از یائسگی به علت تغییرات هورمونی، میزان بروز سکته مغزی در زنان به سرعت افزایش می یابد و با مردان برابر می شود</a:t>
            </a:r>
          </a:p>
          <a:p>
            <a:pPr algn="r" rtl="1"/>
            <a:r>
              <a:rPr lang="fa-IR" dirty="0" smtClean="0">
                <a:ln>
                  <a:solidFill>
                    <a:srgbClr val="FF00FF"/>
                  </a:solidFill>
                </a:ln>
              </a:rPr>
              <a:t>زمینه خانوادگی یا ژنتیکی</a:t>
            </a:r>
            <a:endParaRPr lang="en-US" dirty="0">
              <a:ln>
                <a:solidFill>
                  <a:srgbClr val="FF00FF"/>
                </a:solidFill>
              </a:l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خطر قابل اصلاح</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dirty="0" smtClean="0"/>
              <a:t>فشار خون بالا: مهم ترین عامل سکته مغزی</a:t>
            </a:r>
          </a:p>
          <a:p>
            <a:pPr algn="r" rtl="1"/>
            <a:r>
              <a:rPr lang="fa-IR" dirty="0" smtClean="0"/>
              <a:t>بیماریهای قلبی</a:t>
            </a:r>
          </a:p>
          <a:p>
            <a:pPr algn="r" rtl="1"/>
            <a:r>
              <a:rPr lang="fa-IR" dirty="0" smtClean="0"/>
              <a:t>مصرف دخانیات : به ویژه اگر با مصرف قرص جلوگیری از بارداری همراه باشد</a:t>
            </a:r>
          </a:p>
          <a:p>
            <a:pPr algn="r" rtl="1"/>
            <a:r>
              <a:rPr lang="fa-IR" dirty="0" smtClean="0"/>
              <a:t>سابقه سکته مغزی یا حمله مغزی گذرا</a:t>
            </a:r>
          </a:p>
          <a:p>
            <a:pPr algn="r" rtl="1"/>
            <a:r>
              <a:rPr lang="fa-IR" dirty="0" smtClean="0"/>
              <a:t>غلظت خون: تعداد زیاد گلبول قرمز خون، احتمال ایجاد لخته را افزایش می دهد</a:t>
            </a:r>
          </a:p>
          <a:p>
            <a:pPr algn="r" rtl="1"/>
            <a:r>
              <a:rPr lang="fa-IR" dirty="0" smtClean="0"/>
              <a:t>اختلال چربی های خون: به خصوص کلسترول خون بالا</a:t>
            </a:r>
          </a:p>
          <a:p>
            <a:pPr algn="r" rtl="1"/>
            <a:r>
              <a:rPr lang="fa-IR" dirty="0" smtClean="0"/>
              <a:t>دیابت</a:t>
            </a:r>
          </a:p>
          <a:p>
            <a:pPr algn="r" rtl="1"/>
            <a:r>
              <a:rPr lang="fa-IR" dirty="0" smtClean="0"/>
              <a:t>مصرف الکل</a:t>
            </a:r>
          </a:p>
          <a:p>
            <a:pPr algn="r" rtl="1"/>
            <a:r>
              <a:rPr lang="fa-IR" dirty="0" smtClean="0"/>
              <a:t>کم تحرکی</a:t>
            </a:r>
          </a:p>
          <a:p>
            <a:pPr algn="r" rtl="1"/>
            <a:r>
              <a:rPr lang="fa-IR" dirty="0" smtClean="0"/>
              <a:t>چاقی</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روش های کاهش خطر بروز سکته های قلبی و مغزی</a:t>
            </a:r>
            <a:endParaRPr lang="en-US" sz="3200" dirty="0"/>
          </a:p>
        </p:txBody>
      </p:sp>
      <p:sp>
        <p:nvSpPr>
          <p:cNvPr id="3" name="Content Placeholder 2"/>
          <p:cNvSpPr>
            <a:spLocks noGrp="1"/>
          </p:cNvSpPr>
          <p:nvPr>
            <p:ph idx="1"/>
          </p:nvPr>
        </p:nvSpPr>
        <p:spPr/>
        <p:txBody>
          <a:bodyPr>
            <a:normAutofit lnSpcReduction="10000"/>
          </a:bodyPr>
          <a:lstStyle/>
          <a:p>
            <a:pPr algn="just" rtl="1"/>
            <a:r>
              <a:rPr lang="fa-IR" dirty="0" smtClean="0">
                <a:ln>
                  <a:solidFill>
                    <a:srgbClr val="C00000"/>
                  </a:solidFill>
                </a:ln>
              </a:rPr>
              <a:t>1-کنترل منظم فشار خون: </a:t>
            </a:r>
            <a:r>
              <a:rPr lang="fa-IR" dirty="0" smtClean="0"/>
              <a:t>فردی که فشار خون سیستول کمتر از 130 و دیاستول کمتر از 80 دارد، به شرطی که دیابتف چاقی یا سایر عوامل خطر زمینه ای را نداشته باشد، کافی است هر 2 سال یکبار فشارخون خود را کنترل کند</a:t>
            </a:r>
          </a:p>
          <a:p>
            <a:pPr algn="just" rtl="1"/>
            <a:r>
              <a:rPr lang="fa-IR" dirty="0" smtClean="0"/>
              <a:t>در فرآیند کنترل فشار خون بالا، علاوه بر تجویز دارو توسط پزشک، کنترل وزن در حد مطلوب فعالیت بدنی کافی و منظم و رعایت رژیم غذایی متعادل و مناسب، نقش اساسی در پیشگیری از سکته مغزی دارد</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14282" y="357165"/>
          <a:ext cx="8715436" cy="6215106"/>
        </p:xfrm>
        <a:graphic>
          <a:graphicData uri="http://schemas.openxmlformats.org/drawingml/2006/table">
            <a:tbl>
              <a:tblPr firstRow="1" bandRow="1">
                <a:tableStyleId>{8A107856-5554-42FB-B03E-39F5DBC370BA}</a:tableStyleId>
              </a:tblPr>
              <a:tblGrid>
                <a:gridCol w="4282062"/>
                <a:gridCol w="1740074"/>
                <a:gridCol w="1588762"/>
                <a:gridCol w="1104538"/>
              </a:tblGrid>
              <a:tr h="1239475">
                <a:tc>
                  <a:txBody>
                    <a:bodyPr/>
                    <a:lstStyle/>
                    <a:p>
                      <a:pPr algn="ctr" rtl="1"/>
                      <a:r>
                        <a:rPr lang="fa-IR" dirty="0" smtClean="0"/>
                        <a:t>اقدامات لازم</a:t>
                      </a:r>
                      <a:endParaRPr lang="en-US" dirty="0"/>
                    </a:p>
                  </a:txBody>
                  <a:tcPr anchor="ctr"/>
                </a:tc>
                <a:tc>
                  <a:txBody>
                    <a:bodyPr/>
                    <a:lstStyle/>
                    <a:p>
                      <a:pPr algn="ctr" rtl="1"/>
                      <a:r>
                        <a:rPr lang="fa-IR" dirty="0" smtClean="0"/>
                        <a:t>فشارخون دیاستول           (  میلی متر جیوه)</a:t>
                      </a:r>
                      <a:endParaRPr lang="en-US" dirty="0"/>
                    </a:p>
                  </a:txBody>
                  <a:tcPr anchor="ctr"/>
                </a:tc>
                <a:tc>
                  <a:txBody>
                    <a:bodyPr/>
                    <a:lstStyle/>
                    <a:p>
                      <a:pPr algn="ctr" rtl="1"/>
                      <a:r>
                        <a:rPr lang="fa-IR" dirty="0" smtClean="0"/>
                        <a:t>فشار خون سیستول       </a:t>
                      </a:r>
                      <a:r>
                        <a:rPr lang="fa-IR" baseline="0" dirty="0" smtClean="0"/>
                        <a:t>  </a:t>
                      </a:r>
                      <a:r>
                        <a:rPr lang="fa-IR" dirty="0" smtClean="0"/>
                        <a:t> ( میلی متر جیوه)</a:t>
                      </a:r>
                      <a:endParaRPr lang="en-US" dirty="0"/>
                    </a:p>
                  </a:txBody>
                  <a:tcPr anchor="ctr"/>
                </a:tc>
                <a:tc>
                  <a:txBody>
                    <a:bodyPr/>
                    <a:lstStyle/>
                    <a:p>
                      <a:pPr algn="ctr" rtl="1"/>
                      <a:r>
                        <a:rPr lang="fa-IR" dirty="0" smtClean="0"/>
                        <a:t>وضعیت فشار خون</a:t>
                      </a:r>
                      <a:endParaRPr lang="en-US" dirty="0"/>
                    </a:p>
                  </a:txBody>
                  <a:tcPr anchor="ctr"/>
                </a:tc>
              </a:tr>
              <a:tr h="800104">
                <a:tc>
                  <a:txBody>
                    <a:bodyPr/>
                    <a:lstStyle/>
                    <a:p>
                      <a:pPr algn="ctr" rtl="1"/>
                      <a:r>
                        <a:rPr lang="fa-IR" dirty="0" smtClean="0"/>
                        <a:t>اندازه گیری مجدد هر 2 سال یکبار</a:t>
                      </a:r>
                      <a:endParaRPr lang="en-US" dirty="0"/>
                    </a:p>
                  </a:txBody>
                  <a:tcPr anchor="ctr"/>
                </a:tc>
                <a:tc>
                  <a:txBody>
                    <a:bodyPr/>
                    <a:lstStyle/>
                    <a:p>
                      <a:pPr algn="ctr" rtl="1"/>
                      <a:r>
                        <a:rPr lang="fa-IR" dirty="0" smtClean="0"/>
                        <a:t>کمتر از 80</a:t>
                      </a:r>
                    </a:p>
                    <a:p>
                      <a:pPr algn="ctr" rtl="1"/>
                      <a:r>
                        <a:rPr lang="fa-IR" dirty="0" smtClean="0"/>
                        <a:t>(79-60)</a:t>
                      </a:r>
                      <a:endParaRPr lang="en-US" dirty="0"/>
                    </a:p>
                  </a:txBody>
                  <a:tcPr anchor="ctr"/>
                </a:tc>
                <a:tc>
                  <a:txBody>
                    <a:bodyPr/>
                    <a:lstStyle/>
                    <a:p>
                      <a:pPr algn="ctr" rtl="1"/>
                      <a:r>
                        <a:rPr lang="fa-IR" dirty="0" smtClean="0"/>
                        <a:t>کمتر از 120</a:t>
                      </a:r>
                    </a:p>
                    <a:p>
                      <a:pPr algn="ctr" rtl="1"/>
                      <a:r>
                        <a:rPr lang="fa-IR" dirty="0" smtClean="0"/>
                        <a:t>(119-90)</a:t>
                      </a:r>
                      <a:endParaRPr lang="en-US" dirty="0"/>
                    </a:p>
                  </a:txBody>
                  <a:tcPr anchor="ctr"/>
                </a:tc>
                <a:tc>
                  <a:txBody>
                    <a:bodyPr/>
                    <a:lstStyle/>
                    <a:p>
                      <a:pPr algn="ctr" rtl="1"/>
                      <a:r>
                        <a:rPr lang="fa-IR" dirty="0" smtClean="0"/>
                        <a:t>فشار خون طبیعی</a:t>
                      </a:r>
                      <a:endParaRPr lang="en-US" dirty="0"/>
                    </a:p>
                  </a:txBody>
                  <a:tcPr anchor="ctr"/>
                </a:tc>
              </a:tr>
              <a:tr h="1547047">
                <a:tc>
                  <a:txBody>
                    <a:bodyPr/>
                    <a:lstStyle/>
                    <a:p>
                      <a:pPr algn="ctr" rtl="1"/>
                      <a:r>
                        <a:rPr lang="fa-IR" dirty="0" smtClean="0"/>
                        <a:t>در طی 4 الی 6 هفته</a:t>
                      </a:r>
                      <a:r>
                        <a:rPr lang="fa-IR" baseline="0" dirty="0" smtClean="0"/>
                        <a:t> بعد، چندین بار در شرایط مختلف فشار خون اندازه گیری شودمیزان فشار خون فرد در این محدوده تایید گردد.در صورتی که فشارخون کمتر از 140/90 است اندازه گیری یک سال بعد</a:t>
                      </a:r>
                      <a:endParaRPr lang="en-US" dirty="0"/>
                    </a:p>
                  </a:txBody>
                  <a:tcPr anchor="ctr"/>
                </a:tc>
                <a:tc>
                  <a:txBody>
                    <a:bodyPr/>
                    <a:lstStyle/>
                    <a:p>
                      <a:pPr algn="ctr" rtl="1"/>
                      <a:r>
                        <a:rPr lang="fa-IR" dirty="0" smtClean="0"/>
                        <a:t>89-80</a:t>
                      </a:r>
                      <a:endParaRPr lang="en-US" dirty="0"/>
                    </a:p>
                  </a:txBody>
                  <a:tcPr anchor="ctr"/>
                </a:tc>
                <a:tc>
                  <a:txBody>
                    <a:bodyPr/>
                    <a:lstStyle/>
                    <a:p>
                      <a:pPr algn="ctr" rtl="1"/>
                      <a:r>
                        <a:rPr lang="fa-IR" dirty="0" smtClean="0"/>
                        <a:t>139-120</a:t>
                      </a:r>
                      <a:endParaRPr lang="en-US" dirty="0"/>
                    </a:p>
                  </a:txBody>
                  <a:tcPr anchor="ctr"/>
                </a:tc>
                <a:tc>
                  <a:txBody>
                    <a:bodyPr/>
                    <a:lstStyle/>
                    <a:p>
                      <a:pPr algn="ctr" rtl="1"/>
                      <a:r>
                        <a:rPr lang="fa-IR" dirty="0" smtClean="0"/>
                        <a:t>پیش فشارخون</a:t>
                      </a:r>
                      <a:endParaRPr lang="en-US" dirty="0"/>
                    </a:p>
                  </a:txBody>
                  <a:tcPr anchor="ctr"/>
                </a:tc>
              </a:tr>
              <a:tr h="1314240">
                <a:tc>
                  <a:txBody>
                    <a:bodyPr/>
                    <a:lstStyle/>
                    <a:p>
                      <a:pPr algn="ctr" rtl="1"/>
                      <a:r>
                        <a:rPr lang="fa-IR" dirty="0" smtClean="0"/>
                        <a:t>تایید فشار خون بالا طی 2 ماه بعد، با اندازه گیری های متعدد حداقل 4 روز در هفته</a:t>
                      </a:r>
                      <a:r>
                        <a:rPr lang="fa-IR" baseline="0" dirty="0" smtClean="0"/>
                        <a:t> و هر روز 2 بار</a:t>
                      </a:r>
                      <a:endParaRPr lang="en-US" dirty="0"/>
                    </a:p>
                  </a:txBody>
                  <a:tcPr anchor="ctr"/>
                </a:tc>
                <a:tc>
                  <a:txBody>
                    <a:bodyPr/>
                    <a:lstStyle/>
                    <a:p>
                      <a:pPr algn="ctr" rtl="1"/>
                      <a:r>
                        <a:rPr lang="fa-IR" dirty="0" smtClean="0"/>
                        <a:t>99-90</a:t>
                      </a:r>
                      <a:endParaRPr lang="en-US" dirty="0"/>
                    </a:p>
                  </a:txBody>
                  <a:tcPr anchor="ctr"/>
                </a:tc>
                <a:tc>
                  <a:txBody>
                    <a:bodyPr/>
                    <a:lstStyle/>
                    <a:p>
                      <a:pPr algn="ctr" rtl="1"/>
                      <a:r>
                        <a:rPr lang="fa-IR" dirty="0" smtClean="0"/>
                        <a:t>159-140</a:t>
                      </a:r>
                      <a:endParaRPr lang="en-US" dirty="0"/>
                    </a:p>
                  </a:txBody>
                  <a:tcPr anchor="ctr"/>
                </a:tc>
                <a:tc>
                  <a:txBody>
                    <a:bodyPr/>
                    <a:lstStyle/>
                    <a:p>
                      <a:pPr algn="ctr" rtl="1"/>
                      <a:r>
                        <a:rPr lang="fa-IR" dirty="0" smtClean="0"/>
                        <a:t>فشار خون بالا مرحله 1</a:t>
                      </a:r>
                      <a:endParaRPr lang="en-US" dirty="0"/>
                    </a:p>
                  </a:txBody>
                  <a:tcPr anchor="ctr"/>
                </a:tc>
              </a:tr>
              <a:tr h="1314240">
                <a:tc>
                  <a:txBody>
                    <a:bodyPr/>
                    <a:lstStyle/>
                    <a:p>
                      <a:pPr algn="ctr" rtl="1"/>
                      <a:r>
                        <a:rPr lang="fa-IR" dirty="0" smtClean="0"/>
                        <a:t>ارجاع به پزشک طی یکماه بعد</a:t>
                      </a:r>
                    </a:p>
                    <a:p>
                      <a:pPr algn="ctr" rtl="1"/>
                      <a:r>
                        <a:rPr lang="fa-IR" dirty="0" smtClean="0"/>
                        <a:t>در صورتی که فشار خون بیشتر</a:t>
                      </a:r>
                      <a:r>
                        <a:rPr lang="fa-IR" baseline="0" dirty="0" smtClean="0"/>
                        <a:t> از 110/80 است ، بر حسب وضعیت بالینی و عوارض، ارزیابی و درمان سریع</a:t>
                      </a:r>
                      <a:endParaRPr lang="en-US" dirty="0"/>
                    </a:p>
                  </a:txBody>
                  <a:tcPr anchor="ctr"/>
                </a:tc>
                <a:tc>
                  <a:txBody>
                    <a:bodyPr/>
                    <a:lstStyle/>
                    <a:p>
                      <a:pPr algn="ctr" rtl="1"/>
                      <a:r>
                        <a:rPr lang="fa-IR" dirty="0" smtClean="0"/>
                        <a:t>100 یا بیشتر</a:t>
                      </a:r>
                      <a:endParaRPr lang="en-US" dirty="0"/>
                    </a:p>
                  </a:txBody>
                  <a:tcPr anchor="ctr"/>
                </a:tc>
                <a:tc>
                  <a:txBody>
                    <a:bodyPr/>
                    <a:lstStyle/>
                    <a:p>
                      <a:pPr algn="ctr" rtl="1"/>
                      <a:r>
                        <a:rPr lang="fa-IR" dirty="0" smtClean="0"/>
                        <a:t>160 یا بیشتر</a:t>
                      </a:r>
                      <a:endParaRPr lang="en-US" dirty="0"/>
                    </a:p>
                  </a:txBody>
                  <a:tcPr anchor="ctr"/>
                </a:tc>
                <a:tc>
                  <a:txBody>
                    <a:bodyPr/>
                    <a:lstStyle/>
                    <a:p>
                      <a:pPr algn="ctr" rtl="1"/>
                      <a:r>
                        <a:rPr lang="fa-IR" dirty="0" smtClean="0"/>
                        <a:t>فشارخون بالا مرحله 2</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روش های کاهش خطر بروز سکته های قلبی و مغزی</a:t>
            </a:r>
            <a:endParaRPr lang="en-US" dirty="0"/>
          </a:p>
        </p:txBody>
      </p:sp>
      <p:sp>
        <p:nvSpPr>
          <p:cNvPr id="3" name="Content Placeholder 2"/>
          <p:cNvSpPr>
            <a:spLocks noGrp="1"/>
          </p:cNvSpPr>
          <p:nvPr>
            <p:ph idx="1"/>
          </p:nvPr>
        </p:nvSpPr>
        <p:spPr>
          <a:xfrm>
            <a:off x="457200" y="1600200"/>
            <a:ext cx="8229600" cy="4972072"/>
          </a:xfrm>
        </p:spPr>
        <p:txBody>
          <a:bodyPr>
            <a:normAutofit fontScale="92500" lnSpcReduction="10000"/>
          </a:bodyPr>
          <a:lstStyle/>
          <a:p>
            <a:pPr algn="r" rtl="1"/>
            <a:r>
              <a:rPr lang="fa-IR" dirty="0" smtClean="0">
                <a:ln>
                  <a:solidFill>
                    <a:srgbClr val="C00000"/>
                  </a:solidFill>
                </a:ln>
              </a:rPr>
              <a:t>2- مصرف نکردن دخانیات </a:t>
            </a:r>
            <a:r>
              <a:rPr lang="fa-IR" dirty="0" smtClean="0"/>
              <a:t>(سیگار، قلیان، پیپ و...) استعمال دخانیات موجب تصلب شرایین می شود</a:t>
            </a:r>
          </a:p>
          <a:p>
            <a:pPr algn="r" rtl="1"/>
            <a:r>
              <a:rPr lang="fa-IR" dirty="0" smtClean="0">
                <a:ln>
                  <a:solidFill>
                    <a:srgbClr val="C00000"/>
                  </a:solidFill>
                </a:ln>
              </a:rPr>
              <a:t>3-حفظ کلسترول و قند خون در حد مطلوب: </a:t>
            </a:r>
            <a:r>
              <a:rPr lang="fa-IR" dirty="0" smtClean="0"/>
              <a:t>با استفاده از رژیم غذایی مناسب و فعالیت بدنی</a:t>
            </a:r>
          </a:p>
          <a:p>
            <a:pPr algn="r" rtl="1"/>
            <a:r>
              <a:rPr lang="fa-IR" dirty="0" smtClean="0">
                <a:ln>
                  <a:solidFill>
                    <a:srgbClr val="C00000"/>
                  </a:solidFill>
                </a:ln>
              </a:rPr>
              <a:t>4-کم کردن وزن: </a:t>
            </a:r>
            <a:r>
              <a:rPr lang="fa-IR" dirty="0" smtClean="0"/>
              <a:t>کاهش 5 تا 10 درصد وزن در افرادی که اضافه وزن دارند</a:t>
            </a:r>
          </a:p>
          <a:p>
            <a:pPr algn="r" rtl="1"/>
            <a:r>
              <a:rPr lang="fa-IR" dirty="0" smtClean="0">
                <a:ln>
                  <a:solidFill>
                    <a:srgbClr val="C00000"/>
                  </a:solidFill>
                </a:ln>
              </a:rPr>
              <a:t>5- فعالیت بدنی یا ورزش منظم: </a:t>
            </a:r>
            <a:r>
              <a:rPr lang="fa-IR" dirty="0" smtClean="0"/>
              <a:t>30 تا 60 دقیقه فعالیت بدنی روزانه با شدت متوسط</a:t>
            </a:r>
          </a:p>
          <a:p>
            <a:pPr algn="r" rtl="1"/>
            <a:r>
              <a:rPr lang="fa-IR" dirty="0" smtClean="0">
                <a:ln>
                  <a:solidFill>
                    <a:srgbClr val="C00000"/>
                  </a:solidFill>
                </a:ln>
              </a:rPr>
              <a:t>6-معاینات پزشکی</a:t>
            </a:r>
          </a:p>
          <a:p>
            <a:pPr algn="r" rtl="1"/>
            <a:r>
              <a:rPr lang="fa-IR" dirty="0" smtClean="0">
                <a:ln>
                  <a:solidFill>
                    <a:srgbClr val="C00000"/>
                  </a:solidFill>
                </a:ln>
              </a:rPr>
              <a:t>7-مصرف نکردن مشروبات الکلی</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001056" cy="3571900"/>
          </a:xfrm>
          <a:solidFill>
            <a:schemeClr val="accent5">
              <a:lumMod val="60000"/>
              <a:lumOff val="40000"/>
            </a:schemeClr>
          </a:solidFill>
        </p:spPr>
        <p:txBody>
          <a:bodyPr>
            <a:normAutofit/>
          </a:bodyPr>
          <a:lstStyle/>
          <a:p>
            <a:pPr algn="r">
              <a:buNone/>
            </a:pPr>
            <a:endParaRPr lang="fa-IR" sz="4000" dirty="0" smtClean="0"/>
          </a:p>
          <a:p>
            <a:pPr algn="ctr">
              <a:buNone/>
            </a:pPr>
            <a:r>
              <a:rPr lang="fa-IR" sz="6600" dirty="0" smtClean="0"/>
              <a:t>هفت توصیه ابتدایی و مهم در حفظ سلامت قلب</a:t>
            </a:r>
            <a:endParaRPr lang="en-GB" sz="6600" dirty="0"/>
          </a:p>
        </p:txBody>
      </p:sp>
      <p:pic>
        <p:nvPicPr>
          <p:cNvPr id="4" name="Content Placeholder 3" descr="https://encrypted-tbn0.gstatic.com/images?q=tbn:ANd9GcStY5DVGMgrMdL72pjG7IbRFS7o1NGsHFHMQm0zzAEIWMuu190-J0660IrM">
            <a:hlinkClick r:id="rId2"/>
          </p:cNvPr>
          <p:cNvPicPr>
            <a:picLocks/>
          </p:cNvPicPr>
          <p:nvPr/>
        </p:nvPicPr>
        <p:blipFill>
          <a:blip r:embed="rId3"/>
          <a:srcRect/>
          <a:stretch>
            <a:fillRect/>
          </a:stretch>
        </p:blipFill>
        <p:spPr bwMode="auto">
          <a:xfrm>
            <a:off x="2928926" y="4214818"/>
            <a:ext cx="2857520"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285728"/>
            <a:ext cx="2900354" cy="714380"/>
          </a:xfrm>
        </p:spPr>
        <p:txBody>
          <a:bodyPr>
            <a:noAutofit/>
          </a:bodyPr>
          <a:lstStyle/>
          <a:p>
            <a:r>
              <a:rPr lang="fa-IR" sz="3200" b="1" dirty="0" smtClean="0">
                <a:solidFill>
                  <a:srgbClr val="FF0000"/>
                </a:solidFill>
              </a:rPr>
              <a:t>1- فعال باشيد</a:t>
            </a:r>
            <a:r>
              <a:rPr lang="en-GB" sz="3200" dirty="0" smtClean="0">
                <a:solidFill>
                  <a:srgbClr val="FF0000"/>
                </a:solidFill>
              </a:rPr>
              <a:t/>
            </a:r>
            <a:br>
              <a:rPr lang="en-GB" sz="3200" dirty="0" smtClean="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642910" y="928671"/>
            <a:ext cx="8158162" cy="1785949"/>
          </a:xfrm>
        </p:spPr>
        <p:txBody>
          <a:bodyPr>
            <a:normAutofit/>
          </a:bodyPr>
          <a:lstStyle/>
          <a:p>
            <a:pPr algn="just" rtl="1"/>
            <a:r>
              <a:rPr lang="fa-IR" sz="2400" dirty="0" smtClean="0"/>
              <a:t>حتي 30 دقيقه فعاليت در روز مي تواند از بروز حمله هاي قلبي و سكته هاي مغزي پيشگيري كند. سعي كنيد فعاليت را يك بخش منظم از زندگي روزانه خود سازيد: از پله ها بجاي آسانسور استفاده كنيد، چند ايستگاه زودتر از اتوبوس يا وسيله نقليه پياده شويد و مابقي راه را پياده روي كنيد.</a:t>
            </a:r>
            <a:endParaRPr lang="en-GB" sz="2400" dirty="0" smtClean="0"/>
          </a:p>
          <a:p>
            <a:pPr algn="r" rtl="1"/>
            <a:endParaRPr lang="en-US" sz="2400" dirty="0"/>
          </a:p>
        </p:txBody>
      </p:sp>
      <p:pic>
        <p:nvPicPr>
          <p:cNvPr id="4" name="Picture 3" descr="C:\Documents and Settings\a-hojatzadeh\My Documents\My Documents\My Pictures\فعاليت بدني\physicsl activity\11111111.bmp"/>
          <p:cNvPicPr/>
          <p:nvPr/>
        </p:nvPicPr>
        <p:blipFill>
          <a:blip r:embed="rId2" cstate="print"/>
          <a:srcRect/>
          <a:stretch>
            <a:fillRect/>
          </a:stretch>
        </p:blipFill>
        <p:spPr bwMode="auto">
          <a:xfrm>
            <a:off x="2714612" y="2500306"/>
            <a:ext cx="3429024" cy="2000264"/>
          </a:xfrm>
          <a:prstGeom prst="rect">
            <a:avLst/>
          </a:prstGeom>
          <a:noFill/>
          <a:ln w="9525">
            <a:noFill/>
            <a:miter lim="800000"/>
            <a:headEnd/>
            <a:tailEnd/>
          </a:ln>
        </p:spPr>
      </p:pic>
      <p:sp>
        <p:nvSpPr>
          <p:cNvPr id="5" name="Rectangle 4"/>
          <p:cNvSpPr/>
          <p:nvPr/>
        </p:nvSpPr>
        <p:spPr>
          <a:xfrm>
            <a:off x="4572000" y="4714884"/>
            <a:ext cx="3857620" cy="646331"/>
          </a:xfrm>
          <a:prstGeom prst="rect">
            <a:avLst/>
          </a:prstGeom>
        </p:spPr>
        <p:txBody>
          <a:bodyPr wrap="square">
            <a:spAutoFit/>
          </a:bodyPr>
          <a:lstStyle/>
          <a:p>
            <a:pPr algn="r"/>
            <a:r>
              <a:rPr lang="fa-IR" b="1" dirty="0" smtClean="0">
                <a:solidFill>
                  <a:srgbClr val="FF0000"/>
                </a:solidFill>
              </a:rPr>
              <a:t>2- مصرف دخانيات را ترك كنيد و خودتان را از مواجهه با دود دخانيات محافظت كنيد</a:t>
            </a:r>
            <a:endParaRPr lang="en-GB" dirty="0">
              <a:solidFill>
                <a:srgbClr val="FF0000"/>
              </a:solidFill>
            </a:endParaRPr>
          </a:p>
        </p:txBody>
      </p:sp>
      <p:sp>
        <p:nvSpPr>
          <p:cNvPr id="49153" name="Rectangle 1"/>
          <p:cNvSpPr>
            <a:spLocks noChangeArrowheads="1"/>
          </p:cNvSpPr>
          <p:nvPr/>
        </p:nvSpPr>
        <p:spPr bwMode="auto">
          <a:xfrm>
            <a:off x="3214678" y="5357826"/>
            <a:ext cx="55721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Mitra" pitchFamily="2" charset="-78"/>
              </a:rPr>
              <a:t>با ترك دخانيات خطر بيماري قلبي عروقي شما طي يك سال نصف خواهد شد و در طول زمان به ميزان طبيعي بر مي گردد. از محيط هاي پر از دود دخانيات دوري كنيد: مواجهه با دود دست دوم دخانيات خطر حمله قلبي را افزايش مي دهد.</a:t>
            </a:r>
            <a:endParaRPr kumimoji="0" lang="fa-I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C:\Documents and Settings\a-hojatzadeh\My Documents\My Pictures\PictureWwW_Kamyab_IR_.jpg"/>
          <p:cNvPicPr/>
          <p:nvPr/>
        </p:nvPicPr>
        <p:blipFill>
          <a:blip r:embed="rId3" cstate="print"/>
          <a:srcRect/>
          <a:stretch>
            <a:fillRect/>
          </a:stretch>
        </p:blipFill>
        <p:spPr bwMode="auto">
          <a:xfrm>
            <a:off x="500034" y="4714884"/>
            <a:ext cx="2571768"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lgn="just" rtl="1"/>
            <a:endParaRPr lang="fa-IR" dirty="0" smtClean="0"/>
          </a:p>
          <a:p>
            <a:pPr algn="just" rtl="1"/>
            <a:endParaRPr lang="fa-IR" dirty="0" smtClean="0"/>
          </a:p>
        </p:txBody>
      </p:sp>
      <p:pic>
        <p:nvPicPr>
          <p:cNvPr id="4" name="Picture 3" descr="C:\Documents and Settings\a-hojatzadeh\My Documents\My Documents\My Pictures\obesity\Picture-weight.jpg"/>
          <p:cNvPicPr/>
          <p:nvPr/>
        </p:nvPicPr>
        <p:blipFill>
          <a:blip r:embed="rId2"/>
          <a:srcRect/>
          <a:stretch>
            <a:fillRect/>
          </a:stretch>
        </p:blipFill>
        <p:spPr bwMode="auto">
          <a:xfrm>
            <a:off x="357158" y="357166"/>
            <a:ext cx="2936876" cy="1928826"/>
          </a:xfrm>
          <a:prstGeom prst="rect">
            <a:avLst/>
          </a:prstGeom>
          <a:noFill/>
          <a:ln w="9525">
            <a:noFill/>
            <a:miter lim="800000"/>
            <a:headEnd/>
            <a:tailEnd/>
          </a:ln>
        </p:spPr>
      </p:pic>
      <p:sp>
        <p:nvSpPr>
          <p:cNvPr id="48129" name="Rectangle 1"/>
          <p:cNvSpPr>
            <a:spLocks noChangeArrowheads="1"/>
          </p:cNvSpPr>
          <p:nvPr/>
        </p:nvSpPr>
        <p:spPr bwMode="auto">
          <a:xfrm>
            <a:off x="3786182" y="428604"/>
            <a:ext cx="478634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FF0000"/>
                </a:solidFill>
                <a:effectLst/>
                <a:latin typeface="Calibri" pitchFamily="34" charset="0"/>
                <a:ea typeface="Calibri" pitchFamily="34" charset="0"/>
                <a:cs typeface="B Mitra" pitchFamily="2" charset="-78"/>
              </a:rPr>
              <a:t>3- وزن طبيعي خود را حفظ كنيد</a:t>
            </a:r>
            <a:endParaRPr kumimoji="0" lang="en-GB"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حفظ وزن طبيعي و محدود كردن مصرف نمك، به كنترل فشارخون و كاهش خطر بيماري قلبي و سكته مغزي كمك مي كند.</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Documents and Settings\a-hojatzadeh\My Documents\My Documents\My Pictures\فشارخون\ghkhlj.bmp"/>
          <p:cNvPicPr/>
          <p:nvPr/>
        </p:nvPicPr>
        <p:blipFill>
          <a:blip r:embed="rId3"/>
          <a:srcRect/>
          <a:stretch>
            <a:fillRect/>
          </a:stretch>
        </p:blipFill>
        <p:spPr bwMode="auto">
          <a:xfrm>
            <a:off x="2143108" y="2857496"/>
            <a:ext cx="1357322" cy="1285884"/>
          </a:xfrm>
          <a:prstGeom prst="rect">
            <a:avLst/>
          </a:prstGeom>
          <a:noFill/>
          <a:ln w="9525">
            <a:noFill/>
            <a:miter lim="800000"/>
            <a:headEnd/>
            <a:tailEnd/>
          </a:ln>
        </p:spPr>
      </p:pic>
      <p:pic>
        <p:nvPicPr>
          <p:cNvPr id="6" name="Picture 5" descr="C:\Documents and Settings\a-hojatzadeh\My Documents\My Pictures\d0000.bmp"/>
          <p:cNvPicPr/>
          <p:nvPr/>
        </p:nvPicPr>
        <p:blipFill>
          <a:blip r:embed="rId4" cstate="print"/>
          <a:srcRect/>
          <a:stretch>
            <a:fillRect/>
          </a:stretch>
        </p:blipFill>
        <p:spPr bwMode="auto">
          <a:xfrm>
            <a:off x="785786" y="2857496"/>
            <a:ext cx="1357321" cy="1357322"/>
          </a:xfrm>
          <a:prstGeom prst="rect">
            <a:avLst/>
          </a:prstGeom>
          <a:noFill/>
          <a:ln w="9525">
            <a:noFill/>
            <a:miter lim="800000"/>
            <a:headEnd/>
            <a:tailEnd/>
          </a:ln>
        </p:spPr>
      </p:pic>
      <p:sp>
        <p:nvSpPr>
          <p:cNvPr id="48130" name="Rectangle 2"/>
          <p:cNvSpPr>
            <a:spLocks noChangeArrowheads="1"/>
          </p:cNvSpPr>
          <p:nvPr/>
        </p:nvSpPr>
        <p:spPr bwMode="auto">
          <a:xfrm>
            <a:off x="4000496" y="2500306"/>
            <a:ext cx="457203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Calibri" pitchFamily="34" charset="0"/>
                <a:ea typeface="Calibri" pitchFamily="34" charset="0"/>
                <a:cs typeface="B Mitra" pitchFamily="2" charset="-78"/>
              </a:rPr>
              <a:t>4- از مقادير عوامل خطر خود مطلع باشيد         </a:t>
            </a:r>
            <a:endParaRPr kumimoji="0" lang="en-GB"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Mitra" pitchFamily="2" charset="-78"/>
              </a:rPr>
              <a:t>فشارخون،كلسترول و قند خون خود را بطور منظم اندازه گيري كنيد. فشارخون بالا اولين عامل خطر سكته مغزي و عامل خطر مهم تقريبا" نيمي از بيماري قلبي و سكته مغزي است. مقادير بالاي كلسترول و قند خون نيز، شما را در معرض خطر بيشتري قرار مي دهد. </a:t>
            </a:r>
            <a:endParaRPr kumimoji="0" lang="fa-I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C:\Documents and Settings\a-hojatzadeh\My Documents\My Documents\My Pictures\تغذيه\imagesCA3RMV39.jpg"/>
          <p:cNvPicPr/>
          <p:nvPr/>
        </p:nvPicPr>
        <p:blipFill>
          <a:blip r:embed="rId5" cstate="print"/>
          <a:srcRect/>
          <a:stretch>
            <a:fillRect/>
          </a:stretch>
        </p:blipFill>
        <p:spPr bwMode="auto">
          <a:xfrm>
            <a:off x="1357290" y="5000636"/>
            <a:ext cx="1857388" cy="1428760"/>
          </a:xfrm>
          <a:prstGeom prst="rect">
            <a:avLst/>
          </a:prstGeom>
          <a:noFill/>
          <a:ln w="9525">
            <a:noFill/>
            <a:miter lim="800000"/>
            <a:headEnd/>
            <a:tailEnd/>
          </a:ln>
        </p:spPr>
      </p:pic>
      <p:sp>
        <p:nvSpPr>
          <p:cNvPr id="48132" name="Rectangle 4"/>
          <p:cNvSpPr>
            <a:spLocks noChangeArrowheads="1"/>
          </p:cNvSpPr>
          <p:nvPr/>
        </p:nvSpPr>
        <p:spPr bwMode="auto">
          <a:xfrm>
            <a:off x="3500430" y="4857760"/>
            <a:ext cx="521494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Calibri" pitchFamily="34" charset="0"/>
                <a:ea typeface="Calibri" pitchFamily="34" charset="0"/>
                <a:cs typeface="B Mitra" pitchFamily="2" charset="-78"/>
              </a:rPr>
              <a:t>5- غذاهاي سالم مصرف كنيد</a:t>
            </a:r>
            <a:endParaRPr kumimoji="0" lang="en-GB"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Mitra" pitchFamily="2" charset="-78"/>
              </a:rPr>
              <a:t>مقادير زيادي از ميوه و سبزي، انواع محصولات با غلات كامل، گوشت هاي بدون چربي، ماهي، نخود، ‌لوبيا، عدس، و غذاهاي داراي حداقل مقادير اسيدهاي چرب، مصرف كنيد. غذاهاي فرآوري شده ، كه اغلب حاوي مقادير زيادي نمك هستند را با احتياط مصرف كنيد. آب زياد بنوشيد.</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Documents and Settings\a-hojatzadeh\My Documents\My Pictures\images.jpg"/>
          <p:cNvPicPr/>
          <p:nvPr/>
        </p:nvPicPr>
        <p:blipFill>
          <a:blip r:embed="rId2"/>
          <a:srcRect/>
          <a:stretch>
            <a:fillRect/>
          </a:stretch>
        </p:blipFill>
        <p:spPr bwMode="auto">
          <a:xfrm>
            <a:off x="1142976" y="642918"/>
            <a:ext cx="2871801" cy="2000264"/>
          </a:xfrm>
          <a:prstGeom prst="rect">
            <a:avLst/>
          </a:prstGeom>
          <a:noFill/>
          <a:ln w="9525">
            <a:noFill/>
            <a:miter lim="800000"/>
            <a:headEnd/>
            <a:tailEnd/>
          </a:ln>
        </p:spPr>
      </p:pic>
      <p:sp>
        <p:nvSpPr>
          <p:cNvPr id="47105" name="Rectangle 1"/>
          <p:cNvSpPr>
            <a:spLocks noChangeArrowheads="1"/>
          </p:cNvSpPr>
          <p:nvPr/>
        </p:nvSpPr>
        <p:spPr bwMode="auto">
          <a:xfrm>
            <a:off x="4429124" y="571480"/>
            <a:ext cx="450059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Calibri" pitchFamily="34" charset="0"/>
                <a:ea typeface="Calibri" pitchFamily="34" charset="0"/>
                <a:cs typeface="B Mitra" pitchFamily="2" charset="-78"/>
              </a:rPr>
              <a:t>6- از علائم هشدار دهنده حمله هاي قلبي و مغزي مطلع باشيد</a:t>
            </a:r>
            <a:endParaRPr kumimoji="0" lang="en-US" sz="2000" b="0" i="0" u="none" strike="noStrike" cap="none" normalizeH="0" baseline="0" dirty="0" smtClean="0">
              <a:ln>
                <a:noFill/>
              </a:ln>
              <a:solidFill>
                <a:srgbClr val="FF0000"/>
              </a:solidFill>
              <a:effectLst/>
              <a:latin typeface="Calibri" pitchFamily="34" charset="0"/>
              <a:ea typeface="Calibri" pitchFamily="34" charset="0"/>
              <a:cs typeface="B Mitra"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حمله هاي قلبي اغلب در زنان و مردان به طور متفاوتي تظاهر</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میكنند. علائم هشدار دهنده را ياد بگيريد:  با دانستن اين علائم ، مي توانيد سريع تر عمل كنيد. هرچه زودتر درخواست كمك شود، شانس بهبودي كامل، بيشتر است</a:t>
            </a:r>
            <a:r>
              <a:rPr kumimoji="0" lang="en-GB" sz="20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a:t>
            </a:r>
            <a:r>
              <a:rPr kumimoji="0" lang="en-GB" b="0" i="0" u="none" strike="noStrike" cap="none" normalizeH="0" baseline="0" dirty="0" smtClean="0">
                <a:ln>
                  <a:noFill/>
                </a:ln>
                <a:solidFill>
                  <a:schemeClr val="tx1"/>
                </a:solidFill>
                <a:effectLst/>
                <a:latin typeface="Arial" pitchFamily="34" charset="0"/>
                <a:cs typeface="Arial" pitchFamily="34" charset="0"/>
              </a:rPr>
              <a:t> </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C:\Documents and Settings\a-hojatzadeh\My Documents\My Pictures\getty_rm_photo_of_man_with_pills.jpg"/>
          <p:cNvPicPr/>
          <p:nvPr/>
        </p:nvPicPr>
        <p:blipFill>
          <a:blip r:embed="rId3" cstate="print"/>
          <a:srcRect/>
          <a:stretch>
            <a:fillRect/>
          </a:stretch>
        </p:blipFill>
        <p:spPr bwMode="auto">
          <a:xfrm>
            <a:off x="1428728" y="2928934"/>
            <a:ext cx="2357454" cy="1643074"/>
          </a:xfrm>
          <a:prstGeom prst="rect">
            <a:avLst/>
          </a:prstGeom>
          <a:noFill/>
          <a:ln w="9525">
            <a:noFill/>
            <a:miter lim="800000"/>
            <a:headEnd/>
            <a:tailEnd/>
          </a:ln>
        </p:spPr>
      </p:pic>
      <p:sp>
        <p:nvSpPr>
          <p:cNvPr id="47106" name="Rectangle 2"/>
          <p:cNvSpPr>
            <a:spLocks noChangeArrowheads="1"/>
          </p:cNvSpPr>
          <p:nvPr/>
        </p:nvSpPr>
        <p:spPr bwMode="auto">
          <a:xfrm>
            <a:off x="4000496" y="3286124"/>
            <a:ext cx="45720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Calibri" pitchFamily="34" charset="0"/>
                <a:ea typeface="Calibri" pitchFamily="34" charset="0"/>
                <a:cs typeface="B Mitra" pitchFamily="2" charset="-78"/>
              </a:rPr>
              <a:t>7- داروهاي خود را به دقت مصرف كنيد</a:t>
            </a:r>
            <a:endParaRPr kumimoji="0" lang="en-US" sz="2000" b="0" i="0" u="none" strike="noStrike" cap="none" normalizeH="0" baseline="0" dirty="0" smtClean="0">
              <a:ln>
                <a:noFill/>
              </a:ln>
              <a:solidFill>
                <a:srgbClr val="FF0000"/>
              </a:solidFill>
              <a:effectLst/>
              <a:latin typeface="Calibri" pitchFamily="34" charset="0"/>
              <a:ea typeface="Calibri" pitchFamily="34" charset="0"/>
              <a:cs typeface="B Mitra"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Mitra" pitchFamily="2" charset="-78"/>
              </a:rPr>
              <a:t>داروهايي كه دكترتان تجويز كرده است را مصرف كنيد</a:t>
            </a:r>
            <a:r>
              <a:rPr kumimoji="0" lang="en-GB" b="0" i="0" u="none" strike="noStrike" cap="none" normalizeH="0" baseline="0" dirty="0" smtClean="0">
                <a:ln>
                  <a:noFill/>
                </a:ln>
                <a:solidFill>
                  <a:schemeClr val="tx1"/>
                </a:solidFill>
                <a:effectLst/>
                <a:latin typeface="Arial" pitchFamily="34" charset="0"/>
                <a:cs typeface="Arial" pitchFamily="34" charset="0"/>
              </a:rPr>
              <a:t> </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Documents and Settings\a-hojatzadeh\My Documents\My Pictures\imagesCA5REN5C.jpg"/>
          <p:cNvPicPr/>
          <p:nvPr/>
        </p:nvPicPr>
        <p:blipFill>
          <a:blip r:embed="rId4"/>
          <a:srcRect/>
          <a:stretch>
            <a:fillRect/>
          </a:stretch>
        </p:blipFill>
        <p:spPr bwMode="auto">
          <a:xfrm>
            <a:off x="4500562" y="4500570"/>
            <a:ext cx="3000396"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a:solidFill>
            <a:schemeClr val="accent1">
              <a:lumMod val="20000"/>
              <a:lumOff val="80000"/>
            </a:schemeClr>
          </a:solidFill>
        </p:spPr>
        <p:txBody>
          <a:bodyPr>
            <a:normAutofit lnSpcReduction="10000"/>
          </a:bodyPr>
          <a:lstStyle/>
          <a:p>
            <a:pPr algn="just" rtl="1"/>
            <a:r>
              <a:rPr lang="fa-IR" dirty="0" smtClean="0"/>
              <a:t>در صورتی که اقدامات موثر انجام نشود انتظار می رورد موارد مرگ ناشی از بیماریهای مزمن از سال 2005 تا 2015 به میزان 17 درصد افزایش یابد و از 35 میلیون به 41 میلیون مرگ برسد.</a:t>
            </a:r>
          </a:p>
          <a:p>
            <a:pPr algn="just" rtl="1"/>
            <a:r>
              <a:rPr lang="fa-IR" dirty="0" smtClean="0"/>
              <a:t>موارد مرگ ناشی از بیماریهای قلبی و عروقی در کشورهای در توسعه یافته در سالیان اخیر روندی کاهشی داشته در حالی که در کشورهای در حال توسعه همچنان سیر صعودی دارد.</a:t>
            </a:r>
          </a:p>
          <a:p>
            <a:pPr algn="just" rtl="1"/>
            <a:r>
              <a:rPr lang="fa-IR" dirty="0" smtClean="0"/>
              <a:t>گذار اقتصادی،صنعتی شدن و جهانی شدن سبب تغییرات در شیوه زندگی</a:t>
            </a:r>
            <a:r>
              <a:rPr lang="fa-IR" dirty="0" smtClean="0">
                <a:solidFill>
                  <a:srgbClr val="FF0000"/>
                </a:solidFill>
              </a:rPr>
              <a:t>(مصرف دخانیات،کم تحرکی،رژیم غذایی نامناسب)</a:t>
            </a:r>
            <a:r>
              <a:rPr lang="fa-IR" dirty="0" smtClean="0"/>
              <a:t> شده است که در ایجاد بیماریهای قلبی و عروقی نقش مهمی دارند.</a:t>
            </a:r>
          </a:p>
          <a:p>
            <a:pPr algn="just" rtl="1"/>
            <a:endParaRPr lang="fa-IR" dirty="0" smtClean="0"/>
          </a:p>
          <a:p>
            <a:pPr algn="just" rt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مهم ترین عوامل خطر بیماریهای قلبی و عروقی</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r" rtl="1"/>
            <a:r>
              <a:rPr lang="fa-IR" dirty="0" smtClean="0">
                <a:solidFill>
                  <a:srgbClr val="FF0000"/>
                </a:solidFill>
              </a:rPr>
              <a:t>رژیم غذایی نامناسب(غذاهای پرچرب،پر انرژی،پرنمک و مصرف کم میوه و سبزی)</a:t>
            </a:r>
          </a:p>
          <a:p>
            <a:pPr algn="r" rtl="1"/>
            <a:r>
              <a:rPr lang="fa-IR" dirty="0" smtClean="0">
                <a:solidFill>
                  <a:srgbClr val="FF0000"/>
                </a:solidFill>
              </a:rPr>
              <a:t>چاقی و کم تحرکی</a:t>
            </a:r>
          </a:p>
          <a:p>
            <a:pPr algn="r" rtl="1"/>
            <a:r>
              <a:rPr lang="fa-IR" dirty="0" smtClean="0">
                <a:solidFill>
                  <a:srgbClr val="FF0000"/>
                </a:solidFill>
              </a:rPr>
              <a:t>مصرف سیگار و قلیان</a:t>
            </a:r>
          </a:p>
          <a:p>
            <a:pPr algn="r" rtl="1"/>
            <a:r>
              <a:rPr lang="fa-IR" dirty="0" smtClean="0"/>
              <a:t>اختلال چربی های خون</a:t>
            </a:r>
          </a:p>
          <a:p>
            <a:pPr algn="r" rtl="1"/>
            <a:r>
              <a:rPr lang="fa-IR" dirty="0" smtClean="0"/>
              <a:t>دیابت</a:t>
            </a:r>
          </a:p>
          <a:p>
            <a:pPr algn="r" rtl="1"/>
            <a:r>
              <a:rPr lang="fa-IR" dirty="0" smtClean="0"/>
              <a:t>سن بالا</a:t>
            </a:r>
            <a:endParaRPr lang="en-US" dirty="0" smtClean="0"/>
          </a:p>
          <a:p>
            <a:pPr algn="r" rtl="1"/>
            <a:r>
              <a:rPr lang="fa-IR" b="1" dirty="0" smtClean="0">
                <a:solidFill>
                  <a:srgbClr val="00B0F0"/>
                </a:solidFill>
              </a:rPr>
              <a:t>در صورت حذف این عوامل تهدید کننده،حداقل 80  درصد بیماریهای قلبی،سکته های مغزی،دیابت و بیش از 40 درصد سرطان ها قابل پیشگیری خواهد بود.</a:t>
            </a:r>
            <a:endParaRPr lang="en-US" b="1" dirty="0" smtClean="0">
              <a:solidFill>
                <a:srgbClr val="00B0F0"/>
              </a:solidFill>
            </a:endParaRPr>
          </a:p>
          <a:p>
            <a:pPr algn="r" rt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42852"/>
            <a:ext cx="7143800" cy="642942"/>
          </a:xfrm>
          <a:solidFill>
            <a:schemeClr val="accent3">
              <a:lumMod val="40000"/>
              <a:lumOff val="60000"/>
            </a:schemeClr>
          </a:solidFill>
        </p:spPr>
        <p:txBody>
          <a:bodyPr>
            <a:normAutofit fontScale="90000"/>
          </a:bodyPr>
          <a:lstStyle/>
          <a:p>
            <a:r>
              <a:rPr lang="fa-IR" b="1" dirty="0" smtClean="0"/>
              <a:t>وضعیت بیماریهای غیرواگیر در ایران</a:t>
            </a:r>
            <a:endParaRPr lang="en-US" b="1" dirty="0"/>
          </a:p>
        </p:txBody>
      </p:sp>
      <p:sp>
        <p:nvSpPr>
          <p:cNvPr id="3" name="Content Placeholder 2"/>
          <p:cNvSpPr>
            <a:spLocks noGrp="1"/>
          </p:cNvSpPr>
          <p:nvPr>
            <p:ph idx="1"/>
          </p:nvPr>
        </p:nvSpPr>
        <p:spPr>
          <a:xfrm>
            <a:off x="0" y="857232"/>
            <a:ext cx="9001156" cy="4929223"/>
          </a:xfrm>
          <a:solidFill>
            <a:schemeClr val="bg1">
              <a:lumMod val="85000"/>
            </a:schemeClr>
          </a:solidFill>
        </p:spPr>
        <p:txBody>
          <a:bodyPr>
            <a:normAutofit lnSpcReduction="10000"/>
          </a:bodyPr>
          <a:lstStyle/>
          <a:p>
            <a:pPr algn="r" rtl="1"/>
            <a:r>
              <a:rPr lang="fa-IR" sz="2800" dirty="0" smtClean="0"/>
              <a:t>بار بیماریهای غیر واگیر بسیار بالا است</a:t>
            </a:r>
          </a:p>
          <a:p>
            <a:pPr algn="r" rtl="1"/>
            <a:r>
              <a:rPr lang="fa-IR" sz="2800" dirty="0" smtClean="0"/>
              <a:t>بخش بزرگی از منابع سلامت برای درمان آن هزینه می شود.</a:t>
            </a:r>
          </a:p>
          <a:p>
            <a:pPr algn="r" rtl="1"/>
            <a:r>
              <a:rPr lang="fa-IR" sz="2800" dirty="0" smtClean="0"/>
              <a:t>بیماریهای قلبی و عروقی علت 39.3 درصد از موارد مرگ </a:t>
            </a:r>
          </a:p>
          <a:p>
            <a:pPr algn="r" rtl="1"/>
            <a:r>
              <a:rPr lang="fa-IR" sz="2800" dirty="0" smtClean="0"/>
              <a:t>اولین علت مرگ و میر در ایران</a:t>
            </a:r>
          </a:p>
          <a:p>
            <a:pPr algn="r" rtl="1"/>
            <a:r>
              <a:rPr lang="fa-IR" sz="2800" dirty="0" smtClean="0">
                <a:solidFill>
                  <a:srgbClr val="FF0000"/>
                </a:solidFill>
              </a:rPr>
              <a:t>19.5 درصد سکته قلبی </a:t>
            </a:r>
            <a:r>
              <a:rPr lang="fa-IR" sz="2800" dirty="0" smtClean="0"/>
              <a:t>،</a:t>
            </a:r>
            <a:r>
              <a:rPr lang="fa-IR" sz="2800" dirty="0" smtClean="0">
                <a:solidFill>
                  <a:srgbClr val="0000FF"/>
                </a:solidFill>
              </a:rPr>
              <a:t>9.3 درصد سکته مغزی </a:t>
            </a:r>
            <a:r>
              <a:rPr lang="fa-IR" sz="2800" dirty="0" smtClean="0"/>
              <a:t>،</a:t>
            </a:r>
            <a:r>
              <a:rPr lang="fa-IR" sz="2800" dirty="0" smtClean="0">
                <a:solidFill>
                  <a:schemeClr val="accent2"/>
                </a:solidFill>
              </a:rPr>
              <a:t>10 درصد باقیمانده مربوط به سایر بیماریهای قلبی عروقی</a:t>
            </a:r>
          </a:p>
          <a:p>
            <a:pPr algn="just" rtl="1"/>
            <a:r>
              <a:rPr lang="fa-IR" sz="2800" dirty="0" smtClean="0"/>
              <a:t>تعداد مرگ ناشی از بیماریهای قلبی عروقی در 29 استان در سال 1383 نزدیک به </a:t>
            </a:r>
            <a:r>
              <a:rPr lang="fa-IR" sz="2800" dirty="0" smtClean="0">
                <a:solidFill>
                  <a:srgbClr val="FF0000"/>
                </a:solidFill>
              </a:rPr>
              <a:t>1380000 نفر</a:t>
            </a:r>
            <a:r>
              <a:rPr lang="fa-IR" sz="2800" dirty="0" smtClean="0">
                <a:solidFill>
                  <a:srgbClr val="0000FF"/>
                </a:solidFill>
              </a:rPr>
              <a:t>(378 نفر در روز)</a:t>
            </a:r>
          </a:p>
          <a:p>
            <a:pPr algn="just" rtl="1"/>
            <a:r>
              <a:rPr lang="fa-IR" sz="2800" dirty="0" smtClean="0"/>
              <a:t>پیش بینی می شود در سال های آینده شیوع این بیماریها افزایش یافته و بار عظیمی را در تمامی ابعاد اعم از اجتماعی،اقتصادی و سیاسی بر جامعه تحمیل نماید.</a:t>
            </a:r>
          </a:p>
          <a:p>
            <a:pPr algn="r" rtl="1"/>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descr="C:\Users\dell\Desktop\heart-deas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5429264"/>
            <a:ext cx="9144000"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smtClean="0">
                <a:ln>
                  <a:solidFill>
                    <a:srgbClr val="FF0000"/>
                  </a:solidFill>
                </a:ln>
                <a:solidFill>
                  <a:schemeClr val="bg1"/>
                </a:solidFill>
                <a:cs typeface="B Titr" pitchFamily="2" charset="-78"/>
              </a:rPr>
              <a:t>بیماریهای قلبی عروقی و عوامل خطر آن</a:t>
            </a:r>
            <a:endParaRPr lang="en-US" sz="4800" dirty="0">
              <a:ln>
                <a:solidFill>
                  <a:srgbClr val="FF0000"/>
                </a:solidFill>
              </a:ln>
              <a:solidFill>
                <a:schemeClr val="bg1"/>
              </a:solidFill>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smtClean="0"/>
              <a:t>بیماریهای قلبی عروقی به سن یا جنس خاصی اختصاص ندارد</a:t>
            </a:r>
          </a:p>
          <a:p>
            <a:pPr algn="just" rtl="1"/>
            <a:r>
              <a:rPr lang="fa-IR" dirty="0" smtClean="0"/>
              <a:t>با انجام اقدامات موثر و به موقع خطر ابتلا یا عوارض حاصل از آنرا کاهش می دهد</a:t>
            </a:r>
          </a:p>
          <a:p>
            <a:pPr algn="just" rtl="1"/>
            <a:r>
              <a:rPr lang="fa-IR" dirty="0" smtClean="0"/>
              <a:t>اطلاع از عوامل خطر می تواند به طراحی و اجرای برنامه های پیشگیری و کنترل بیماریهای قلبی عروقی کمک کند</a:t>
            </a:r>
            <a:endParaRPr lang="en-US" dirty="0"/>
          </a:p>
        </p:txBody>
      </p:sp>
      <p:pic>
        <p:nvPicPr>
          <p:cNvPr id="1026" name="Picture 2" descr="C:\Users\dell\Desktop\راههای پیشگیری و کنترل بیماریهای قلبی عروقی\New folder\etoile_015.gif"/>
          <p:cNvPicPr>
            <a:picLocks noChangeAspect="1" noChangeArrowheads="1" noCrop="1"/>
          </p:cNvPicPr>
          <p:nvPr/>
        </p:nvPicPr>
        <p:blipFill>
          <a:blip r:embed="rId2"/>
          <a:srcRect/>
          <a:stretch>
            <a:fillRect/>
          </a:stretch>
        </p:blipFill>
        <p:spPr bwMode="auto">
          <a:xfrm>
            <a:off x="0" y="0"/>
            <a:ext cx="2000232" cy="1643025"/>
          </a:xfrm>
          <a:prstGeom prst="rect">
            <a:avLst/>
          </a:prstGeom>
          <a:noFill/>
        </p:spPr>
      </p:pic>
      <p:pic>
        <p:nvPicPr>
          <p:cNvPr id="5" name="Picture 2" descr="C:\Users\dell\Desktop\راههای پیشگیری و کنترل بیماریهای قلبی عروقی\New folder\etoile_015.gif"/>
          <p:cNvPicPr>
            <a:picLocks noChangeAspect="1" noChangeArrowheads="1" noCrop="1"/>
          </p:cNvPicPr>
          <p:nvPr/>
        </p:nvPicPr>
        <p:blipFill>
          <a:blip r:embed="rId2"/>
          <a:srcRect/>
          <a:stretch>
            <a:fillRect/>
          </a:stretch>
        </p:blipFill>
        <p:spPr bwMode="auto">
          <a:xfrm>
            <a:off x="7143768" y="0"/>
            <a:ext cx="2000232" cy="1643025"/>
          </a:xfrm>
          <a:prstGeom prst="rect">
            <a:avLst/>
          </a:prstGeom>
          <a:noFill/>
        </p:spPr>
      </p:pic>
      <p:pic>
        <p:nvPicPr>
          <p:cNvPr id="6" name="Picture 2" descr="C:\Users\dell\Desktop\راههای پیشگیری و کنترل بیماریهای قلبی عروقی\New folder\etoile_015.gif"/>
          <p:cNvPicPr>
            <a:picLocks noChangeAspect="1" noChangeArrowheads="1" noCrop="1"/>
          </p:cNvPicPr>
          <p:nvPr/>
        </p:nvPicPr>
        <p:blipFill>
          <a:blip r:embed="rId2"/>
          <a:srcRect/>
          <a:stretch>
            <a:fillRect/>
          </a:stretch>
        </p:blipFill>
        <p:spPr bwMode="auto">
          <a:xfrm>
            <a:off x="214282" y="5214975"/>
            <a:ext cx="2000232" cy="1643025"/>
          </a:xfrm>
          <a:prstGeom prst="rect">
            <a:avLst/>
          </a:prstGeom>
          <a:noFill/>
        </p:spPr>
      </p:pic>
      <p:pic>
        <p:nvPicPr>
          <p:cNvPr id="7" name="Picture 2" descr="C:\Users\dell\Desktop\راههای پیشگیری و کنترل بیماریهای قلبی عروقی\New folder\etoile_015.gif"/>
          <p:cNvPicPr>
            <a:picLocks noChangeAspect="1" noChangeArrowheads="1" noCrop="1"/>
          </p:cNvPicPr>
          <p:nvPr/>
        </p:nvPicPr>
        <p:blipFill>
          <a:blip r:embed="rId2"/>
          <a:srcRect/>
          <a:stretch>
            <a:fillRect/>
          </a:stretch>
        </p:blipFill>
        <p:spPr bwMode="auto">
          <a:xfrm>
            <a:off x="7143768" y="5214975"/>
            <a:ext cx="2000232" cy="1643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3501</Words>
  <Application>Microsoft Office PowerPoint</Application>
  <PresentationFormat>On-screen Show (4:3)</PresentationFormat>
  <Paragraphs>224</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 Mitra</vt:lpstr>
      <vt:lpstr>B Titr</vt:lpstr>
      <vt:lpstr>Calibri</vt:lpstr>
      <vt:lpstr>Times New Roman</vt:lpstr>
      <vt:lpstr>Office Theme</vt:lpstr>
      <vt:lpstr>PowerPoint Presentation</vt:lpstr>
      <vt:lpstr>PowerPoint Presentation</vt:lpstr>
      <vt:lpstr>PowerPoint Presentation</vt:lpstr>
      <vt:lpstr>وضعیت بیماریهای قلبی عروقی در ایران و جهان</vt:lpstr>
      <vt:lpstr>PowerPoint Presentation</vt:lpstr>
      <vt:lpstr>مهم ترین عوامل خطر بیماریهای قلبی و عروقی</vt:lpstr>
      <vt:lpstr>وضعیت بیماریهای غیرواگیر در ایران</vt:lpstr>
      <vt:lpstr>PowerPoint Presentation</vt:lpstr>
      <vt:lpstr>PowerPoint Presentation</vt:lpstr>
      <vt:lpstr>عوامل خطر بیماریهای قلبی عروقی و میزان شیوع هریک از آنها (اطلاعات سال 1388)</vt:lpstr>
      <vt:lpstr>سکته قلبی</vt:lpstr>
      <vt:lpstr>سکته قلبی</vt:lpstr>
      <vt:lpstr>سکته قلبی</vt:lpstr>
      <vt:lpstr>سکته قلبی</vt:lpstr>
      <vt:lpstr>عوامل خطر در سکته قلبی</vt:lpstr>
      <vt:lpstr>افراد در معرض عوامل خطر غیر قابل اصلاح</vt:lpstr>
      <vt:lpstr>افراد در معرض عوامل خطر قابل اصلاح</vt:lpstr>
      <vt:lpstr>تشخیص سکته قلبی</vt:lpstr>
      <vt:lpstr>تشخیص سکته قلبی</vt:lpstr>
      <vt:lpstr>در برخورد با یک بیمار سکته قلبی چه باید کرد؟</vt:lpstr>
      <vt:lpstr>PowerPoint Presentation</vt:lpstr>
      <vt:lpstr>چرا در سکته قلبی باید بلافاصله به بیمارستان مراجعه کرد؟</vt:lpstr>
      <vt:lpstr>دلایل عدم مراجعه به موقع بیماران سکته قلبی به بیمارستان</vt:lpstr>
      <vt:lpstr>درد قلب یا آنژین صدری</vt:lpstr>
      <vt:lpstr>درد قلب یا آنژین صدری</vt:lpstr>
      <vt:lpstr>درد قلب یا آنژین صدری</vt:lpstr>
      <vt:lpstr>در زمان بروز درد قلبی چه باید کرد؟</vt:lpstr>
      <vt:lpstr>دردهای قلبی که نیازمند مراجعه فوری به پزشک یا تماس با اورژانس هستند</vt:lpstr>
      <vt:lpstr>سکته مغزی چیست؟</vt:lpstr>
      <vt:lpstr>سکته مغزی به علت شرایط زیر ایجاد می شود</vt:lpstr>
      <vt:lpstr>PowerPoint Presentation</vt:lpstr>
      <vt:lpstr>سکته مغزی به علت شرایط زیر ایجاد می شود</vt:lpstr>
      <vt:lpstr>سکته مغزی به علت شرایط زیر ایجاد می شود</vt:lpstr>
      <vt:lpstr>PowerPoint Presentation</vt:lpstr>
      <vt:lpstr>آنچه در طی سکته مغزی رخ می دهد</vt:lpstr>
      <vt:lpstr>آنچه در طی سکته مغزی رخ می دهد</vt:lpstr>
      <vt:lpstr>تشخیص سکته مغزی</vt:lpstr>
      <vt:lpstr>تشخیص سکته مغزی</vt:lpstr>
      <vt:lpstr>احتمال بروز سکته مغزی در چه کسانی بیشتر است؟</vt:lpstr>
      <vt:lpstr>عوامل خطر غیر قابل اصلاح</vt:lpstr>
      <vt:lpstr>عوامل خطر قابل اصلاح</vt:lpstr>
      <vt:lpstr>روش های کاهش خطر بروز سکته های قلبی و مغزی</vt:lpstr>
      <vt:lpstr>PowerPoint Presentation</vt:lpstr>
      <vt:lpstr>روش های کاهش خطر بروز سکته های قلبی و مغزی</vt:lpstr>
      <vt:lpstr>PowerPoint Presentation</vt:lpstr>
      <vt:lpstr>1- فعال باشيد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Gal-majid-pc</cp:lastModifiedBy>
  <cp:revision>217</cp:revision>
  <dcterms:created xsi:type="dcterms:W3CDTF">2013-03-23T04:08:21Z</dcterms:created>
  <dcterms:modified xsi:type="dcterms:W3CDTF">2019-02-14T04:09:26Z</dcterms:modified>
</cp:coreProperties>
</file>